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49"/>
  </p:notesMasterIdLst>
  <p:handoutMasterIdLst>
    <p:handoutMasterId r:id="rId50"/>
  </p:handoutMasterIdLst>
  <p:sldIdLst>
    <p:sldId id="279" r:id="rId2"/>
    <p:sldId id="356" r:id="rId3"/>
    <p:sldId id="359" r:id="rId4"/>
    <p:sldId id="281" r:id="rId5"/>
    <p:sldId id="289" r:id="rId6"/>
    <p:sldId id="298" r:id="rId7"/>
    <p:sldId id="290" r:id="rId8"/>
    <p:sldId id="291" r:id="rId9"/>
    <p:sldId id="292" r:id="rId10"/>
    <p:sldId id="293" r:id="rId11"/>
    <p:sldId id="288" r:id="rId12"/>
    <p:sldId id="294" r:id="rId13"/>
    <p:sldId id="295" r:id="rId14"/>
    <p:sldId id="360" r:id="rId15"/>
    <p:sldId id="297" r:id="rId16"/>
    <p:sldId id="296" r:id="rId17"/>
    <p:sldId id="299" r:id="rId18"/>
    <p:sldId id="300" r:id="rId19"/>
    <p:sldId id="361" r:id="rId20"/>
    <p:sldId id="301" r:id="rId21"/>
    <p:sldId id="372" r:id="rId22"/>
    <p:sldId id="373" r:id="rId23"/>
    <p:sldId id="374" r:id="rId24"/>
    <p:sldId id="376" r:id="rId25"/>
    <p:sldId id="375" r:id="rId26"/>
    <p:sldId id="377" r:id="rId27"/>
    <p:sldId id="378" r:id="rId28"/>
    <p:sldId id="323" r:id="rId29"/>
    <p:sldId id="380" r:id="rId30"/>
    <p:sldId id="381" r:id="rId31"/>
    <p:sldId id="382" r:id="rId32"/>
    <p:sldId id="383" r:id="rId33"/>
    <p:sldId id="379" r:id="rId34"/>
    <p:sldId id="384" r:id="rId35"/>
    <p:sldId id="386" r:id="rId36"/>
    <p:sldId id="387" r:id="rId37"/>
    <p:sldId id="363" r:id="rId38"/>
    <p:sldId id="344" r:id="rId39"/>
    <p:sldId id="385" r:id="rId40"/>
    <p:sldId id="391" r:id="rId41"/>
    <p:sldId id="347" r:id="rId42"/>
    <p:sldId id="388" r:id="rId43"/>
    <p:sldId id="364" r:id="rId44"/>
    <p:sldId id="354" r:id="rId45"/>
    <p:sldId id="389" r:id="rId46"/>
    <p:sldId id="390" r:id="rId47"/>
    <p:sldId id="371" r:id="rId48"/>
  </p:sldIdLst>
  <p:sldSz cx="9144000" cy="6858000" type="screen4x3"/>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A LeBlanc" initials="lal"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A6EBB"/>
    <a:srgbClr val="003C71"/>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5"/>
  </p:normalViewPr>
  <p:slideViewPr>
    <p:cSldViewPr>
      <p:cViewPr>
        <p:scale>
          <a:sx n="100" d="100"/>
          <a:sy n="100" d="100"/>
        </p:scale>
        <p:origin x="1960" y="3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tags" Target="tags/tag1.xml"/><Relationship Id="rId52" Type="http://schemas.openxmlformats.org/officeDocument/2006/relationships/commentAuthors" Target="commentAuthors.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99F7C9-EB6A-412D-8BA0-64A30C239244}" type="datetimeFigureOut">
              <a:rPr lang="en-US" smtClean="0"/>
              <a:pPr/>
              <a:t>1/18/17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CF7F85-4670-4531-890C-6B8319B850A1}" type="slidenum">
              <a:rPr lang="en-US" smtClean="0"/>
              <a:pPr/>
              <a:t>‹#›</a:t>
            </a:fld>
            <a:endParaRPr lang="en-US"/>
          </a:p>
        </p:txBody>
      </p:sp>
    </p:spTree>
    <p:extLst>
      <p:ext uri="{BB962C8B-B14F-4D97-AF65-F5344CB8AC3E}">
        <p14:creationId xmlns:p14="http://schemas.microsoft.com/office/powerpoint/2010/main" val="2599046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26253E-D78E-41D3-A9F3-6D7EBB5E5127}" type="datetimeFigureOut">
              <a:rPr lang="en-US" smtClean="0"/>
              <a:pPr/>
              <a:t>1/18/17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99C4FB-6A39-4732-BA98-034BDC5AB6B2}" type="slidenum">
              <a:rPr lang="en-US" smtClean="0"/>
              <a:pPr/>
              <a:t>‹#›</a:t>
            </a:fld>
            <a:endParaRPr lang="en-US"/>
          </a:p>
        </p:txBody>
      </p:sp>
    </p:spTree>
    <p:extLst>
      <p:ext uri="{BB962C8B-B14F-4D97-AF65-F5344CB8AC3E}">
        <p14:creationId xmlns:p14="http://schemas.microsoft.com/office/powerpoint/2010/main" val="117365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99C4FB-6A39-4732-BA98-034BDC5AB6B2}" type="slidenum">
              <a:rPr lang="en-US" smtClean="0"/>
              <a:pPr/>
              <a:t>1</a:t>
            </a:fld>
            <a:endParaRPr lang="en-US"/>
          </a:p>
        </p:txBody>
      </p:sp>
    </p:spTree>
    <p:extLst>
      <p:ext uri="{BB962C8B-B14F-4D97-AF65-F5344CB8AC3E}">
        <p14:creationId xmlns:p14="http://schemas.microsoft.com/office/powerpoint/2010/main" val="3552402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99C4FB-6A39-4732-BA98-034BDC5AB6B2}" type="slidenum">
              <a:rPr lang="en-US" smtClean="0"/>
              <a:pPr/>
              <a:t>41</a:t>
            </a:fld>
            <a:endParaRPr lang="en-US"/>
          </a:p>
        </p:txBody>
      </p:sp>
    </p:spTree>
    <p:extLst>
      <p:ext uri="{BB962C8B-B14F-4D97-AF65-F5344CB8AC3E}">
        <p14:creationId xmlns:p14="http://schemas.microsoft.com/office/powerpoint/2010/main" val="2104229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Graphs after you have added DATA  - Rename</a:t>
            </a:r>
            <a:r>
              <a:rPr lang="en-US" baseline="0" dirty="0" smtClean="0"/>
              <a:t> your Graph to the specific skill you are measuring – You may not be measuring every skill in your plan – </a:t>
            </a:r>
          </a:p>
          <a:p>
            <a:r>
              <a:rPr lang="en-US" baseline="0" dirty="0" smtClean="0"/>
              <a:t>But we want to remember what the data represents – use the Objective Skill to guide the name, like “Head nod” is the skill I want the student to learn, so I call it Head Nod</a:t>
            </a:r>
          </a:p>
          <a:p>
            <a:r>
              <a:rPr lang="en-US" baseline="0" dirty="0" smtClean="0"/>
              <a:t>Click Refresh after adding the new name and then SAVE Graph for later use.</a:t>
            </a:r>
            <a:endParaRPr lang="en-US" dirty="0"/>
          </a:p>
        </p:txBody>
      </p:sp>
      <p:sp>
        <p:nvSpPr>
          <p:cNvPr id="4" name="Slide Number Placeholder 3"/>
          <p:cNvSpPr>
            <a:spLocks noGrp="1"/>
          </p:cNvSpPr>
          <p:nvPr>
            <p:ph type="sldNum" sz="quarter" idx="10"/>
          </p:nvPr>
        </p:nvSpPr>
        <p:spPr/>
        <p:txBody>
          <a:bodyPr/>
          <a:lstStyle/>
          <a:p>
            <a:fld id="{6299C4FB-6A39-4732-BA98-034BDC5AB6B2}" type="slidenum">
              <a:rPr lang="en-US" smtClean="0"/>
              <a:pPr/>
              <a:t>42</a:t>
            </a:fld>
            <a:endParaRPr lang="en-US"/>
          </a:p>
        </p:txBody>
      </p:sp>
    </p:spTree>
    <p:extLst>
      <p:ext uri="{BB962C8B-B14F-4D97-AF65-F5344CB8AC3E}">
        <p14:creationId xmlns:p14="http://schemas.microsoft.com/office/powerpoint/2010/main" val="708336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Skills Acquisition Plan Expanded Tree page, click</a:t>
            </a:r>
            <a:r>
              <a:rPr lang="en-US" baseline="0" dirty="0" smtClean="0"/>
              <a:t> on the ‘Progress Report Manager’ in white letters on the top left hand side of your screen.  A pop-up box allows you to create a new report or print or view an old report.  Click NEW REPORT and NEXT to create your report.</a:t>
            </a:r>
            <a:endParaRPr lang="en-US" dirty="0"/>
          </a:p>
        </p:txBody>
      </p:sp>
      <p:sp>
        <p:nvSpPr>
          <p:cNvPr id="4" name="Slide Number Placeholder 3"/>
          <p:cNvSpPr>
            <a:spLocks noGrp="1"/>
          </p:cNvSpPr>
          <p:nvPr>
            <p:ph type="sldNum" sz="quarter" idx="10"/>
          </p:nvPr>
        </p:nvSpPr>
        <p:spPr/>
        <p:txBody>
          <a:bodyPr/>
          <a:lstStyle/>
          <a:p>
            <a:fld id="{6299C4FB-6A39-4732-BA98-034BDC5AB6B2}" type="slidenum">
              <a:rPr lang="en-US" smtClean="0"/>
              <a:pPr/>
              <a:t>45</a:t>
            </a:fld>
            <a:endParaRPr lang="en-US"/>
          </a:p>
        </p:txBody>
      </p:sp>
    </p:spTree>
    <p:extLst>
      <p:ext uri="{BB962C8B-B14F-4D97-AF65-F5344CB8AC3E}">
        <p14:creationId xmlns:p14="http://schemas.microsoft.com/office/powerpoint/2010/main" val="315862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prompted to title your Report or “name it”, provide dates</a:t>
            </a:r>
            <a:r>
              <a:rPr lang="en-US" baseline="0" dirty="0" smtClean="0"/>
              <a:t> and are given a box to add notes, comments or additional information you wish to include.</a:t>
            </a:r>
          </a:p>
          <a:p>
            <a:r>
              <a:rPr lang="en-US" baseline="0" dirty="0" smtClean="0"/>
              <a:t>A list of Graphs are provided at the bottom of the screen that you can include in your reports.  Scroll down to the bottom, to see the Graphs you have previously saved.</a:t>
            </a:r>
          </a:p>
          <a:p>
            <a:r>
              <a:rPr lang="en-US" baseline="0" dirty="0" smtClean="0"/>
              <a:t> ‘check’ the box next to the graphs you wish to include in your report – print and save!  You can save a report in a .</a:t>
            </a:r>
            <a:r>
              <a:rPr lang="en-US" baseline="0" dirty="0" err="1" smtClean="0"/>
              <a:t>pdf</a:t>
            </a:r>
            <a:r>
              <a:rPr lang="en-US" baseline="0" dirty="0" smtClean="0"/>
              <a:t> format to easily email or file as needed.  </a:t>
            </a:r>
            <a:endParaRPr lang="en-US" dirty="0"/>
          </a:p>
        </p:txBody>
      </p:sp>
      <p:sp>
        <p:nvSpPr>
          <p:cNvPr id="4" name="Slide Number Placeholder 3"/>
          <p:cNvSpPr>
            <a:spLocks noGrp="1"/>
          </p:cNvSpPr>
          <p:nvPr>
            <p:ph type="sldNum" sz="quarter" idx="10"/>
          </p:nvPr>
        </p:nvSpPr>
        <p:spPr/>
        <p:txBody>
          <a:bodyPr/>
          <a:lstStyle/>
          <a:p>
            <a:fld id="{6299C4FB-6A39-4732-BA98-034BDC5AB6B2}" type="slidenum">
              <a:rPr lang="en-US" smtClean="0"/>
              <a:pPr/>
              <a:t>46</a:t>
            </a:fld>
            <a:endParaRPr lang="en-US"/>
          </a:p>
        </p:txBody>
      </p:sp>
    </p:spTree>
    <p:extLst>
      <p:ext uri="{BB962C8B-B14F-4D97-AF65-F5344CB8AC3E}">
        <p14:creationId xmlns:p14="http://schemas.microsoft.com/office/powerpoint/2010/main" val="2393910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solidFill>
                  <a:srgbClr val="FF0000"/>
                </a:solidFill>
              </a:rPr>
              <a:t>This slide needs to be</a:t>
            </a:r>
            <a:r>
              <a:rPr lang="en-US" sz="1600" b="1" baseline="0" dirty="0" smtClean="0">
                <a:solidFill>
                  <a:srgbClr val="FF0000"/>
                </a:solidFill>
              </a:rPr>
              <a:t> customized for each district!</a:t>
            </a:r>
            <a:endParaRPr lang="en-US" sz="1600" b="1" dirty="0">
              <a:solidFill>
                <a:srgbClr val="FF0000"/>
              </a:solidFill>
            </a:endParaRPr>
          </a:p>
        </p:txBody>
      </p:sp>
      <p:sp>
        <p:nvSpPr>
          <p:cNvPr id="4" name="Slide Number Placeholder 3"/>
          <p:cNvSpPr>
            <a:spLocks noGrp="1"/>
          </p:cNvSpPr>
          <p:nvPr>
            <p:ph type="sldNum" sz="quarter" idx="10"/>
          </p:nvPr>
        </p:nvSpPr>
        <p:spPr/>
        <p:txBody>
          <a:bodyPr/>
          <a:lstStyle/>
          <a:p>
            <a:fld id="{6299C4FB-6A39-4732-BA98-034BDC5AB6B2}" type="slidenum">
              <a:rPr lang="en-US" smtClean="0"/>
              <a:pPr/>
              <a:t>11</a:t>
            </a:fld>
            <a:endParaRPr lang="en-US"/>
          </a:p>
        </p:txBody>
      </p:sp>
    </p:spTree>
    <p:extLst>
      <p:ext uri="{BB962C8B-B14F-4D97-AF65-F5344CB8AC3E}">
        <p14:creationId xmlns:p14="http://schemas.microsoft.com/office/powerpoint/2010/main" val="98324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99C4FB-6A39-4732-BA98-034BDC5AB6B2}" type="slidenum">
              <a:rPr lang="en-US" smtClean="0"/>
              <a:pPr/>
              <a:t>21</a:t>
            </a:fld>
            <a:endParaRPr lang="en-US"/>
          </a:p>
        </p:txBody>
      </p:sp>
    </p:spTree>
    <p:extLst>
      <p:ext uri="{BB962C8B-B14F-4D97-AF65-F5344CB8AC3E}">
        <p14:creationId xmlns:p14="http://schemas.microsoft.com/office/powerpoint/2010/main" val="1906039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objectives are now visible with the lime green boxes to the left</a:t>
            </a:r>
            <a:r>
              <a:rPr lang="en-US" baseline="0" dirty="0" smtClean="0"/>
              <a:t> with an expanded tree</a:t>
            </a:r>
          </a:p>
          <a:p>
            <a:r>
              <a:rPr lang="en-US" baseline="0" dirty="0" smtClean="0"/>
              <a:t>If you don’t see your objectives – click on the small plus inside the box to the left of the yellow Domain</a:t>
            </a:r>
          </a:p>
          <a:p>
            <a:r>
              <a:rPr lang="en-US" baseline="0" dirty="0" smtClean="0"/>
              <a:t>Add Activities by click options and click on ‘add activities’</a:t>
            </a:r>
            <a:endParaRPr lang="en-US" dirty="0"/>
          </a:p>
        </p:txBody>
      </p:sp>
      <p:sp>
        <p:nvSpPr>
          <p:cNvPr id="4" name="Slide Number Placeholder 3"/>
          <p:cNvSpPr>
            <a:spLocks noGrp="1"/>
          </p:cNvSpPr>
          <p:nvPr>
            <p:ph type="sldNum" sz="quarter" idx="10"/>
          </p:nvPr>
        </p:nvSpPr>
        <p:spPr/>
        <p:txBody>
          <a:bodyPr/>
          <a:lstStyle/>
          <a:p>
            <a:fld id="{6299C4FB-6A39-4732-BA98-034BDC5AB6B2}" type="slidenum">
              <a:rPr lang="en-US" smtClean="0"/>
              <a:pPr/>
              <a:t>31</a:t>
            </a:fld>
            <a:endParaRPr lang="en-US"/>
          </a:p>
        </p:txBody>
      </p:sp>
    </p:spTree>
    <p:extLst>
      <p:ext uri="{BB962C8B-B14F-4D97-AF65-F5344CB8AC3E}">
        <p14:creationId xmlns:p14="http://schemas.microsoft.com/office/powerpoint/2010/main" val="1876890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teal Activities are listed – by clicking on any of the specific items, a full description and step by</a:t>
            </a:r>
            <a:r>
              <a:rPr lang="en-US" baseline="0" dirty="0" smtClean="0"/>
              <a:t> step instructions is provided</a:t>
            </a:r>
            <a:endParaRPr lang="en-US" dirty="0"/>
          </a:p>
        </p:txBody>
      </p:sp>
      <p:sp>
        <p:nvSpPr>
          <p:cNvPr id="4" name="Slide Number Placeholder 3"/>
          <p:cNvSpPr>
            <a:spLocks noGrp="1"/>
          </p:cNvSpPr>
          <p:nvPr>
            <p:ph type="sldNum" sz="quarter" idx="10"/>
          </p:nvPr>
        </p:nvSpPr>
        <p:spPr/>
        <p:txBody>
          <a:bodyPr/>
          <a:lstStyle/>
          <a:p>
            <a:fld id="{6299C4FB-6A39-4732-BA98-034BDC5AB6B2}" type="slidenum">
              <a:rPr lang="en-US" smtClean="0"/>
              <a:pPr/>
              <a:t>32</a:t>
            </a:fld>
            <a:endParaRPr lang="en-US"/>
          </a:p>
        </p:txBody>
      </p:sp>
    </p:spTree>
    <p:extLst>
      <p:ext uri="{BB962C8B-B14F-4D97-AF65-F5344CB8AC3E}">
        <p14:creationId xmlns:p14="http://schemas.microsoft.com/office/powerpoint/2010/main" val="1012623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Instructions</a:t>
            </a:r>
            <a:r>
              <a:rPr lang="en-US" baseline="0" dirty="0" smtClean="0"/>
              <a:t> can be printed as a hand out and will be included in your Reports anytime you utilize the “Report Manager”</a:t>
            </a:r>
            <a:endParaRPr lang="en-US" dirty="0"/>
          </a:p>
        </p:txBody>
      </p:sp>
      <p:sp>
        <p:nvSpPr>
          <p:cNvPr id="4" name="Slide Number Placeholder 3"/>
          <p:cNvSpPr>
            <a:spLocks noGrp="1"/>
          </p:cNvSpPr>
          <p:nvPr>
            <p:ph type="sldNum" sz="quarter" idx="10"/>
          </p:nvPr>
        </p:nvSpPr>
        <p:spPr/>
        <p:txBody>
          <a:bodyPr/>
          <a:lstStyle/>
          <a:p>
            <a:fld id="{6299C4FB-6A39-4732-BA98-034BDC5AB6B2}" type="slidenum">
              <a:rPr lang="en-US" smtClean="0"/>
              <a:pPr/>
              <a:t>33</a:t>
            </a:fld>
            <a:endParaRPr lang="en-US"/>
          </a:p>
        </p:txBody>
      </p:sp>
    </p:spTree>
    <p:extLst>
      <p:ext uri="{BB962C8B-B14F-4D97-AF65-F5344CB8AC3E}">
        <p14:creationId xmlns:p14="http://schemas.microsoft.com/office/powerpoint/2010/main" val="423716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you can see the red Domain – for Communication,</a:t>
            </a:r>
            <a:r>
              <a:rPr lang="en-US" baseline="0" dirty="0" smtClean="0"/>
              <a:t> the Yellow Nonverbal subdomain where the student has one identified objective; the lime green square identifies the Objective we are working on and the blue box denotes the Activity we have provided to Teach the skill deficit</a:t>
            </a:r>
            <a:endParaRPr lang="en-US" dirty="0"/>
          </a:p>
        </p:txBody>
      </p:sp>
      <p:sp>
        <p:nvSpPr>
          <p:cNvPr id="4" name="Slide Number Placeholder 3"/>
          <p:cNvSpPr>
            <a:spLocks noGrp="1"/>
          </p:cNvSpPr>
          <p:nvPr>
            <p:ph type="sldNum" sz="quarter" idx="10"/>
          </p:nvPr>
        </p:nvSpPr>
        <p:spPr/>
        <p:txBody>
          <a:bodyPr/>
          <a:lstStyle/>
          <a:p>
            <a:fld id="{6299C4FB-6A39-4732-BA98-034BDC5AB6B2}" type="slidenum">
              <a:rPr lang="en-US" smtClean="0"/>
              <a:pPr/>
              <a:t>34</a:t>
            </a:fld>
            <a:endParaRPr lang="en-US"/>
          </a:p>
        </p:txBody>
      </p:sp>
    </p:spTree>
    <p:extLst>
      <p:ext uri="{BB962C8B-B14F-4D97-AF65-F5344CB8AC3E}">
        <p14:creationId xmlns:p14="http://schemas.microsoft.com/office/powerpoint/2010/main" val="553892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Print the Skills Acquisition Plan which</a:t>
            </a:r>
            <a:r>
              <a:rPr lang="en-US" baseline="0" dirty="0" smtClean="0"/>
              <a:t> will identify the objectives and the activities we’ve chosen to teach and practice those skills</a:t>
            </a:r>
            <a:endParaRPr lang="en-US" dirty="0"/>
          </a:p>
        </p:txBody>
      </p:sp>
      <p:sp>
        <p:nvSpPr>
          <p:cNvPr id="4" name="Slide Number Placeholder 3"/>
          <p:cNvSpPr>
            <a:spLocks noGrp="1"/>
          </p:cNvSpPr>
          <p:nvPr>
            <p:ph type="sldNum" sz="quarter" idx="10"/>
          </p:nvPr>
        </p:nvSpPr>
        <p:spPr/>
        <p:txBody>
          <a:bodyPr/>
          <a:lstStyle/>
          <a:p>
            <a:fld id="{6299C4FB-6A39-4732-BA98-034BDC5AB6B2}" type="slidenum">
              <a:rPr lang="en-US" smtClean="0"/>
              <a:pPr/>
              <a:t>35</a:t>
            </a:fld>
            <a:endParaRPr lang="en-US"/>
          </a:p>
        </p:txBody>
      </p:sp>
    </p:spTree>
    <p:extLst>
      <p:ext uri="{BB962C8B-B14F-4D97-AF65-F5344CB8AC3E}">
        <p14:creationId xmlns:p14="http://schemas.microsoft.com/office/powerpoint/2010/main" val="1239121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identified objectives and below that are the activities for each objective</a:t>
            </a:r>
            <a:endParaRPr lang="en-US" dirty="0"/>
          </a:p>
        </p:txBody>
      </p:sp>
      <p:sp>
        <p:nvSpPr>
          <p:cNvPr id="4" name="Slide Number Placeholder 3"/>
          <p:cNvSpPr>
            <a:spLocks noGrp="1"/>
          </p:cNvSpPr>
          <p:nvPr>
            <p:ph type="sldNum" sz="quarter" idx="10"/>
          </p:nvPr>
        </p:nvSpPr>
        <p:spPr/>
        <p:txBody>
          <a:bodyPr/>
          <a:lstStyle/>
          <a:p>
            <a:fld id="{6299C4FB-6A39-4732-BA98-034BDC5AB6B2}" type="slidenum">
              <a:rPr lang="en-US" smtClean="0"/>
              <a:pPr/>
              <a:t>36</a:t>
            </a:fld>
            <a:endParaRPr lang="en-US"/>
          </a:p>
        </p:txBody>
      </p:sp>
    </p:spTree>
    <p:extLst>
      <p:ext uri="{BB962C8B-B14F-4D97-AF65-F5344CB8AC3E}">
        <p14:creationId xmlns:p14="http://schemas.microsoft.com/office/powerpoint/2010/main" val="3471691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9632"/>
            <a:ext cx="7772400" cy="685800"/>
          </a:xfrm>
          <a:prstGeom prst="rect">
            <a:avLst/>
          </a:prstGeom>
        </p:spPr>
        <p:txBody>
          <a:bodyPr/>
          <a:lstStyle>
            <a:lvl1pPr algn="ctr">
              <a:defRPr sz="4000" b="1">
                <a:solidFill>
                  <a:srgbClr val="003C7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375912"/>
            <a:ext cx="7772400" cy="765056"/>
          </a:xfrm>
          <a:prstGeom prst="rect">
            <a:avLst/>
          </a:prstGeom>
        </p:spPr>
        <p:txBody>
          <a:bodyPr>
            <a:noAutofit/>
          </a:bodyPr>
          <a:lstStyle>
            <a:lvl1pPr marL="0" indent="0" algn="ctr">
              <a:buNone/>
              <a:defRPr sz="4000" b="0">
                <a:solidFill>
                  <a:srgbClr val="003C7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4" name="Group 86"/>
          <p:cNvGrpSpPr/>
          <p:nvPr/>
        </p:nvGrpSpPr>
        <p:grpSpPr>
          <a:xfrm>
            <a:off x="0" y="5233070"/>
            <a:ext cx="9144000" cy="1624930"/>
            <a:chOff x="0" y="5233070"/>
            <a:chExt cx="9144000" cy="1260000"/>
          </a:xfrm>
        </p:grpSpPr>
        <p:sp>
          <p:nvSpPr>
            <p:cNvPr id="6" name="Rectangle 5"/>
            <p:cNvSpPr/>
            <p:nvPr/>
          </p:nvSpPr>
          <p:spPr>
            <a:xfrm>
              <a:off x="0" y="5773070"/>
              <a:ext cx="9144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0" y="5233070"/>
              <a:ext cx="9144000" cy="1260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0" y="5233070"/>
              <a:ext cx="990600" cy="1260000"/>
            </a:xfrm>
            <a:prstGeom prst="rect">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228600" y="5233070"/>
              <a:ext cx="914400" cy="1260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38100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653145" y="5233070"/>
              <a:ext cx="76200" cy="126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1066800" y="5233070"/>
              <a:ext cx="990600" cy="1260000"/>
            </a:xfrm>
            <a:prstGeom prst="rect">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1905000" y="5233070"/>
              <a:ext cx="914400" cy="1260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220980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152400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1706874" y="5233070"/>
              <a:ext cx="76200" cy="126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flipH="1">
              <a:off x="3048000" y="5233070"/>
              <a:ext cx="6096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114300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2971800" y="5233070"/>
              <a:ext cx="1524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350520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3463836" y="5233070"/>
              <a:ext cx="76200" cy="1260000"/>
            </a:xfrm>
            <a:prstGeom prst="rect">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4114800" y="5233070"/>
              <a:ext cx="990600" cy="1260000"/>
            </a:xfrm>
            <a:prstGeom prst="rect">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4343400" y="5233070"/>
              <a:ext cx="914400" cy="1260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p:cNvSpPr/>
            <p:nvPr/>
          </p:nvSpPr>
          <p:spPr>
            <a:xfrm>
              <a:off x="411480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ectangle 63"/>
            <p:cNvSpPr/>
            <p:nvPr/>
          </p:nvSpPr>
          <p:spPr>
            <a:xfrm>
              <a:off x="449580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ectangle 64"/>
            <p:cNvSpPr/>
            <p:nvPr/>
          </p:nvSpPr>
          <p:spPr>
            <a:xfrm>
              <a:off x="8712928" y="5233070"/>
              <a:ext cx="76200" cy="126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Rectangle 65"/>
            <p:cNvSpPr/>
            <p:nvPr/>
          </p:nvSpPr>
          <p:spPr>
            <a:xfrm>
              <a:off x="5181600" y="5233070"/>
              <a:ext cx="990600" cy="1260000"/>
            </a:xfrm>
            <a:prstGeom prst="rect">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6"/>
            <p:cNvSpPr/>
            <p:nvPr/>
          </p:nvSpPr>
          <p:spPr>
            <a:xfrm>
              <a:off x="6019800" y="5233070"/>
              <a:ext cx="914400" cy="1260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Rectangle 67"/>
            <p:cNvSpPr/>
            <p:nvPr/>
          </p:nvSpPr>
          <p:spPr>
            <a:xfrm>
              <a:off x="632460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Rectangle 68"/>
            <p:cNvSpPr/>
            <p:nvPr/>
          </p:nvSpPr>
          <p:spPr>
            <a:xfrm>
              <a:off x="563880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Rectangle 69"/>
            <p:cNvSpPr/>
            <p:nvPr/>
          </p:nvSpPr>
          <p:spPr>
            <a:xfrm>
              <a:off x="5821674" y="5233070"/>
              <a:ext cx="76200" cy="126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Rectangle 70"/>
            <p:cNvSpPr/>
            <p:nvPr/>
          </p:nvSpPr>
          <p:spPr>
            <a:xfrm flipH="1">
              <a:off x="7162800" y="5233070"/>
              <a:ext cx="6096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Rectangle 71"/>
            <p:cNvSpPr/>
            <p:nvPr/>
          </p:nvSpPr>
          <p:spPr>
            <a:xfrm>
              <a:off x="525780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3" name="Rectangle 72"/>
            <p:cNvSpPr/>
            <p:nvPr/>
          </p:nvSpPr>
          <p:spPr>
            <a:xfrm>
              <a:off x="7086600" y="5233070"/>
              <a:ext cx="1524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Rectangle 73"/>
            <p:cNvSpPr/>
            <p:nvPr/>
          </p:nvSpPr>
          <p:spPr>
            <a:xfrm>
              <a:off x="762000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Rectangle 74"/>
            <p:cNvSpPr/>
            <p:nvPr/>
          </p:nvSpPr>
          <p:spPr>
            <a:xfrm>
              <a:off x="7578636" y="5233070"/>
              <a:ext cx="76200" cy="1260000"/>
            </a:xfrm>
            <a:prstGeom prst="rect">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Rectangle 75"/>
            <p:cNvSpPr/>
            <p:nvPr/>
          </p:nvSpPr>
          <p:spPr>
            <a:xfrm>
              <a:off x="8458200" y="5233070"/>
              <a:ext cx="685800" cy="1260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Rectangle 76"/>
            <p:cNvSpPr/>
            <p:nvPr/>
          </p:nvSpPr>
          <p:spPr>
            <a:xfrm>
              <a:off x="876300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8" name="Rectangle 77"/>
            <p:cNvSpPr/>
            <p:nvPr/>
          </p:nvSpPr>
          <p:spPr>
            <a:xfrm>
              <a:off x="807720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9" name="Rectangle 78"/>
            <p:cNvSpPr/>
            <p:nvPr/>
          </p:nvSpPr>
          <p:spPr>
            <a:xfrm>
              <a:off x="8260074" y="5233070"/>
              <a:ext cx="76200" cy="126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88" name="Picture 87" descr="iStock_000012242714Small.jpg"/>
          <p:cNvPicPr>
            <a:picLocks noChangeAspect="1"/>
          </p:cNvPicPr>
          <p:nvPr/>
        </p:nvPicPr>
        <p:blipFill>
          <a:blip r:embed="rId2" cstate="print"/>
          <a:srcRect t="7883"/>
          <a:stretch>
            <a:fillRect/>
          </a:stretch>
        </p:blipFill>
        <p:spPr>
          <a:xfrm>
            <a:off x="2393515" y="4702594"/>
            <a:ext cx="795600" cy="489600"/>
          </a:xfrm>
          <a:prstGeom prst="roundRect">
            <a:avLst>
              <a:gd name="adj" fmla="val 9077"/>
            </a:avLst>
          </a:prstGeom>
        </p:spPr>
      </p:pic>
      <p:sp>
        <p:nvSpPr>
          <p:cNvPr id="89" name="Rounded Rectangle 88"/>
          <p:cNvSpPr/>
          <p:nvPr/>
        </p:nvSpPr>
        <p:spPr>
          <a:xfrm rot="16200000" flipH="1">
            <a:off x="7469677" y="4351879"/>
            <a:ext cx="533400" cy="381000"/>
          </a:xfrm>
          <a:prstGeom prst="roundRect">
            <a:avLst>
              <a:gd name="adj" fmla="val 1285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3661949" y="4582594"/>
            <a:ext cx="365761" cy="63921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rot="16200000" flipH="1">
            <a:off x="1683824" y="4600162"/>
            <a:ext cx="426720" cy="328891"/>
          </a:xfrm>
          <a:prstGeom prst="roundRect">
            <a:avLst>
              <a:gd name="adj" fmla="val 1285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rot="16200000" flipH="1">
            <a:off x="7022667" y="4627136"/>
            <a:ext cx="640708" cy="54864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flipH="1">
            <a:off x="6459148" y="4551248"/>
            <a:ext cx="215394" cy="67056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Picture 93" descr="iStock_000006689823XSmall.jpg"/>
          <p:cNvPicPr>
            <a:picLocks noChangeAspect="1"/>
          </p:cNvPicPr>
          <p:nvPr/>
        </p:nvPicPr>
        <p:blipFill>
          <a:blip r:embed="rId3" cstate="print"/>
          <a:srcRect l="3051" t="11458" b="35000"/>
          <a:stretch>
            <a:fillRect/>
          </a:stretch>
        </p:blipFill>
        <p:spPr>
          <a:xfrm>
            <a:off x="6500406" y="4702594"/>
            <a:ext cx="1247777" cy="489585"/>
          </a:xfrm>
          <a:prstGeom prst="roundRect">
            <a:avLst>
              <a:gd name="adj" fmla="val 9663"/>
            </a:avLst>
          </a:prstGeom>
        </p:spPr>
      </p:pic>
      <p:pic>
        <p:nvPicPr>
          <p:cNvPr id="95" name="Picture 94" descr="girl-reading-teacher.jpg"/>
          <p:cNvPicPr>
            <a:picLocks noChangeAspect="1"/>
          </p:cNvPicPr>
          <p:nvPr/>
        </p:nvPicPr>
        <p:blipFill>
          <a:blip r:embed="rId4" cstate="print"/>
          <a:srcRect b="2210"/>
          <a:stretch>
            <a:fillRect/>
          </a:stretch>
        </p:blipFill>
        <p:spPr>
          <a:xfrm>
            <a:off x="4288387" y="4702594"/>
            <a:ext cx="897566" cy="490040"/>
          </a:xfrm>
          <a:prstGeom prst="roundRect">
            <a:avLst>
              <a:gd name="adj" fmla="val 10058"/>
            </a:avLst>
          </a:prstGeom>
        </p:spPr>
      </p:pic>
      <p:sp>
        <p:nvSpPr>
          <p:cNvPr id="96" name="Rounded Rectangle 95"/>
          <p:cNvSpPr/>
          <p:nvPr/>
        </p:nvSpPr>
        <p:spPr>
          <a:xfrm flipH="1">
            <a:off x="3231451" y="4704514"/>
            <a:ext cx="252553" cy="487681"/>
          </a:xfrm>
          <a:prstGeom prst="roundRect">
            <a:avLst>
              <a:gd name="adj" fmla="val 19623"/>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16200000" flipH="1">
            <a:off x="1867235" y="4704517"/>
            <a:ext cx="487679" cy="487681"/>
          </a:xfrm>
          <a:prstGeom prst="roundRect">
            <a:avLst>
              <a:gd name="adj" fmla="val 12859"/>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3878019" y="4702594"/>
            <a:ext cx="365761" cy="489600"/>
          </a:xfrm>
          <a:prstGeom prst="roundRect">
            <a:avLst>
              <a:gd name="adj" fmla="val 12859"/>
            </a:avLst>
          </a:prstGeom>
          <a:solidFill>
            <a:srgbClr val="2A6EB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3528611" y="4702594"/>
            <a:ext cx="304801" cy="489600"/>
          </a:xfrm>
          <a:prstGeom prst="roundRect">
            <a:avLst>
              <a:gd name="adj" fmla="val 15525"/>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3661949" y="4582594"/>
            <a:ext cx="365761" cy="63921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3661949" y="4917010"/>
            <a:ext cx="365761" cy="304800"/>
          </a:xfrm>
          <a:prstGeom prst="roundRect">
            <a:avLst>
              <a:gd name="adj" fmla="val 1285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flipH="1">
            <a:off x="1455649" y="4702594"/>
            <a:ext cx="365761" cy="489600"/>
          </a:xfrm>
          <a:prstGeom prst="roundRect">
            <a:avLst>
              <a:gd name="adj" fmla="val 15525"/>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rot="16200000" flipH="1">
            <a:off x="1635269" y="4673288"/>
            <a:ext cx="548400" cy="54864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16200000" flipH="1">
            <a:off x="1683824" y="4600163"/>
            <a:ext cx="426720" cy="328891"/>
          </a:xfrm>
          <a:prstGeom prst="roundRect">
            <a:avLst>
              <a:gd name="adj" fmla="val 1285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flipH="1">
            <a:off x="40721" y="4703746"/>
            <a:ext cx="365761" cy="489600"/>
          </a:xfrm>
          <a:prstGeom prst="roundRect">
            <a:avLst>
              <a:gd name="adj" fmla="val 12859"/>
            </a:avLst>
          </a:prstGeom>
          <a:solidFill>
            <a:srgbClr val="2A6EB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flipH="1">
            <a:off x="7033" y="4644707"/>
            <a:ext cx="215394" cy="54864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a:off x="8850528" y="4702594"/>
            <a:ext cx="252553" cy="489600"/>
          </a:xfrm>
          <a:prstGeom prst="roundRect">
            <a:avLst>
              <a:gd name="adj" fmla="val 19623"/>
            </a:avLst>
          </a:prstGeom>
          <a:solidFill>
            <a:srgbClr val="2A6EB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a:off x="8440157" y="4702594"/>
            <a:ext cx="365761" cy="489600"/>
          </a:xfrm>
          <a:prstGeom prst="roundRect">
            <a:avLst>
              <a:gd name="adj" fmla="val 12859"/>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a:off x="8090749" y="4702594"/>
            <a:ext cx="304801" cy="489600"/>
          </a:xfrm>
          <a:prstGeom prst="roundRect">
            <a:avLst>
              <a:gd name="adj" fmla="val 15525"/>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8233959" y="4612209"/>
            <a:ext cx="426720" cy="609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8979415" y="4612209"/>
            <a:ext cx="168946" cy="609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8233959" y="4917009"/>
            <a:ext cx="426721" cy="304800"/>
          </a:xfrm>
          <a:prstGeom prst="roundRect">
            <a:avLst>
              <a:gd name="adj" fmla="val 1285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flipH="1">
            <a:off x="7793589" y="4702594"/>
            <a:ext cx="252553" cy="489600"/>
          </a:xfrm>
          <a:prstGeom prst="roundRect">
            <a:avLst>
              <a:gd name="adj" fmla="val 19623"/>
            </a:avLst>
          </a:prstGeom>
          <a:solidFill>
            <a:srgbClr val="2A6EB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rot="10800000" flipV="1">
            <a:off x="5227727" y="4702594"/>
            <a:ext cx="216000" cy="489600"/>
          </a:xfrm>
          <a:prstGeom prst="roundRect">
            <a:avLst>
              <a:gd name="adj" fmla="val 20568"/>
            </a:avLst>
          </a:prstGeom>
          <a:solidFill>
            <a:srgbClr val="2A6EB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flipH="1">
            <a:off x="6090291" y="4702594"/>
            <a:ext cx="365761" cy="489600"/>
          </a:xfrm>
          <a:prstGeom prst="roundRect">
            <a:avLst>
              <a:gd name="adj" fmla="val 12859"/>
            </a:avLst>
          </a:prstGeom>
          <a:solidFill>
            <a:srgbClr val="2A6EB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flipH="1">
            <a:off x="5734593" y="4702594"/>
            <a:ext cx="311089" cy="489600"/>
          </a:xfrm>
          <a:prstGeom prst="roundRect">
            <a:avLst>
              <a:gd name="adj" fmla="val 15525"/>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rot="16200000" flipH="1">
            <a:off x="5795674" y="4734249"/>
            <a:ext cx="548400" cy="42672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rot="16200000" flipH="1">
            <a:off x="5917354" y="4856169"/>
            <a:ext cx="304800" cy="426481"/>
          </a:xfrm>
          <a:prstGeom prst="roundRect">
            <a:avLst>
              <a:gd name="adj" fmla="val 1285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rot="10800000" flipV="1">
            <a:off x="5488360" y="4702594"/>
            <a:ext cx="201600" cy="489600"/>
          </a:xfrm>
          <a:prstGeom prst="roundRect">
            <a:avLst>
              <a:gd name="adj" fmla="val 22308"/>
            </a:avLst>
          </a:prstGeom>
          <a:solidFill>
            <a:srgbClr val="2A6EB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Picture 119" descr="iStock_000014763264Small.jpg"/>
          <p:cNvPicPr>
            <a:picLocks noChangeAspect="1"/>
          </p:cNvPicPr>
          <p:nvPr/>
        </p:nvPicPr>
        <p:blipFill>
          <a:blip r:embed="rId5" cstate="print"/>
          <a:stretch>
            <a:fillRect/>
          </a:stretch>
        </p:blipFill>
        <p:spPr>
          <a:xfrm>
            <a:off x="677710" y="4702594"/>
            <a:ext cx="735700" cy="489600"/>
          </a:xfrm>
          <a:prstGeom prst="roundRect">
            <a:avLst>
              <a:gd name="adj" fmla="val 9552"/>
            </a:avLst>
          </a:prstGeom>
        </p:spPr>
      </p:pic>
      <p:sp>
        <p:nvSpPr>
          <p:cNvPr id="121" name="Rounded Rectangle 120"/>
          <p:cNvSpPr/>
          <p:nvPr/>
        </p:nvSpPr>
        <p:spPr>
          <a:xfrm rot="10800000" flipV="1">
            <a:off x="456499" y="4702594"/>
            <a:ext cx="180000" cy="489600"/>
          </a:xfrm>
          <a:prstGeom prst="roundRect">
            <a:avLst>
              <a:gd name="adj" fmla="val 22308"/>
            </a:avLst>
          </a:prstGeom>
          <a:solidFill>
            <a:srgbClr val="2A6EB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Placeholder 81"/>
          <p:cNvSpPr>
            <a:spLocks noGrp="1"/>
          </p:cNvSpPr>
          <p:nvPr>
            <p:ph type="body" sz="quarter" idx="10" hasCustomPrompt="1"/>
          </p:nvPr>
        </p:nvSpPr>
        <p:spPr>
          <a:xfrm>
            <a:off x="685800" y="3429000"/>
            <a:ext cx="7772400" cy="838200"/>
          </a:xfrm>
          <a:prstGeom prst="rect">
            <a:avLst/>
          </a:prstGeom>
        </p:spPr>
        <p:txBody>
          <a:bodyPr/>
          <a:lstStyle>
            <a:lvl1pPr algn="ctr">
              <a:defRPr sz="2400" baseline="0">
                <a:solidFill>
                  <a:srgbClr val="003C71"/>
                </a:solidFill>
              </a:defRPr>
            </a:lvl1pPr>
            <a:lvl2pPr>
              <a:defRPr sz="2400"/>
            </a:lvl2pPr>
            <a:lvl3pPr>
              <a:defRPr sz="2400"/>
            </a:lvl3pPr>
            <a:lvl4pPr>
              <a:defRPr sz="2400"/>
            </a:lvl4pPr>
            <a:lvl5pPr>
              <a:defRPr sz="2400"/>
            </a:lvl5pPr>
          </a:lstStyle>
          <a:p>
            <a:pPr lvl="0"/>
            <a:r>
              <a:rPr lang="en-US" dirty="0" smtClean="0"/>
              <a:t>Presented by: Enter Name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800600"/>
          </a:xfrm>
          <a:prstGeom prst="rect">
            <a:avLst/>
          </a:prstGeom>
        </p:spPr>
        <p:txBody>
          <a:bodyPr/>
          <a:lstStyle>
            <a:lvl1pPr marL="361950" indent="-361950">
              <a:spcAft>
                <a:spcPts val="0"/>
              </a:spcAft>
              <a:buFont typeface="Arial" pitchFamily="34" charset="0"/>
              <a:buChar char="•"/>
              <a:defRPr sz="2800" b="1">
                <a:solidFill>
                  <a:srgbClr val="2A6EBB"/>
                </a:solidFill>
              </a:defRPr>
            </a:lvl1pPr>
            <a:lvl2pPr marL="714375" indent="-352425">
              <a:spcAft>
                <a:spcPts val="0"/>
              </a:spcAft>
              <a:defRPr sz="2800">
                <a:solidFill>
                  <a:srgbClr val="2A6EBB"/>
                </a:solidFill>
              </a:defRPr>
            </a:lvl2pPr>
            <a:lvl3pPr marL="990600" indent="-276225" defTabSz="809625">
              <a:buFont typeface="Arial" pitchFamily="34" charset="0"/>
              <a:buChar char="•"/>
              <a:defRPr sz="2000" b="1">
                <a:solidFill>
                  <a:srgbClr val="2A6EBB"/>
                </a:solidFill>
              </a:defRPr>
            </a:lvl3pPr>
            <a:lvl4pPr marL="1343025" indent="-266700">
              <a:defRPr sz="2000">
                <a:solidFill>
                  <a:srgbClr val="2A6EBB"/>
                </a:solidFill>
              </a:defRPr>
            </a:lvl4pPr>
            <a:lvl5pPr marL="1619250" indent="-276225">
              <a:defRPr sz="2000">
                <a:solidFill>
                  <a:srgbClr val="2A6EB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57175"/>
            <a:ext cx="8229600" cy="611088"/>
          </a:xfrm>
          <a:prstGeom prst="rect">
            <a:avLst/>
          </a:prstGeom>
        </p:spPr>
        <p:txBody>
          <a:bodyPr/>
          <a:lstStyle>
            <a:lvl1pPr>
              <a:defRPr sz="3600" b="1">
                <a:solidFill>
                  <a:srgbClr val="003C71"/>
                </a:solidFill>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200"/>
          </a:xfrm>
          <a:prstGeom prst="rect">
            <a:avLst/>
          </a:prstGeo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D4441620-BF64-4554-A63F-45DC1EA18C31}"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FC9A58-C296-47C7-BE26-1FCEB1A7C2FE}"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7" Type="http://schemas.openxmlformats.org/officeDocument/2006/relationships/image" Target="../media/image2.wmf"/><Relationship Id="rId8" Type="http://schemas.openxmlformats.org/officeDocument/2006/relationships/image" Target="../media/image3.jpeg"/><Relationship Id="rId9" Type="http://schemas.openxmlformats.org/officeDocument/2006/relationships/image" Target="../media/image4.jpeg"/><Relationship Id="rId10"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7" name="Picture 116" descr="iStock_000012242714Small.jpg"/>
          <p:cNvPicPr>
            <a:picLocks noChangeAspect="1"/>
          </p:cNvPicPr>
          <p:nvPr/>
        </p:nvPicPr>
        <p:blipFill>
          <a:blip r:embed="rId6" cstate="print"/>
          <a:srcRect t="7883"/>
          <a:stretch>
            <a:fillRect/>
          </a:stretch>
        </p:blipFill>
        <p:spPr>
          <a:xfrm>
            <a:off x="2393515" y="6340041"/>
            <a:ext cx="795600" cy="489600"/>
          </a:xfrm>
          <a:prstGeom prst="roundRect">
            <a:avLst>
              <a:gd name="adj" fmla="val 9077"/>
            </a:avLst>
          </a:prstGeom>
        </p:spPr>
      </p:pic>
      <p:sp>
        <p:nvSpPr>
          <p:cNvPr id="55" name="Rounded Rectangle 54"/>
          <p:cNvSpPr/>
          <p:nvPr/>
        </p:nvSpPr>
        <p:spPr>
          <a:xfrm rot="16200000" flipH="1">
            <a:off x="7469677" y="5989326"/>
            <a:ext cx="533400" cy="381000"/>
          </a:xfrm>
          <a:prstGeom prst="roundRect">
            <a:avLst>
              <a:gd name="adj" fmla="val 1285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descr="logo_tbh_web.wmf"/>
          <p:cNvPicPr>
            <a:picLocks noChangeAspect="1"/>
          </p:cNvPicPr>
          <p:nvPr/>
        </p:nvPicPr>
        <p:blipFill>
          <a:blip r:embed="rId7" cstate="print"/>
          <a:stretch>
            <a:fillRect/>
          </a:stretch>
        </p:blipFill>
        <p:spPr>
          <a:xfrm>
            <a:off x="6553200" y="304800"/>
            <a:ext cx="2147887" cy="458787"/>
          </a:xfrm>
          <a:prstGeom prst="rect">
            <a:avLst/>
          </a:prstGeom>
        </p:spPr>
      </p:pic>
      <p:sp>
        <p:nvSpPr>
          <p:cNvPr id="29" name="Rectangle 28"/>
          <p:cNvSpPr/>
          <p:nvPr/>
        </p:nvSpPr>
        <p:spPr>
          <a:xfrm>
            <a:off x="3661949" y="6220041"/>
            <a:ext cx="365761" cy="63921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6200000" flipH="1">
            <a:off x="1683824" y="6237609"/>
            <a:ext cx="426720" cy="328891"/>
          </a:xfrm>
          <a:prstGeom prst="roundRect">
            <a:avLst>
              <a:gd name="adj" fmla="val 1285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rot="16200000" flipH="1">
            <a:off x="7022667" y="6264583"/>
            <a:ext cx="640708" cy="54864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flipH="1">
            <a:off x="6459148" y="6188695"/>
            <a:ext cx="215394" cy="67056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91" descr="iStock_000006689823XSmall.jpg"/>
          <p:cNvPicPr>
            <a:picLocks noChangeAspect="1"/>
          </p:cNvPicPr>
          <p:nvPr/>
        </p:nvPicPr>
        <p:blipFill>
          <a:blip r:embed="rId8" cstate="print"/>
          <a:srcRect l="3051" t="11458" b="35000"/>
          <a:stretch>
            <a:fillRect/>
          </a:stretch>
        </p:blipFill>
        <p:spPr>
          <a:xfrm>
            <a:off x="6500406" y="6340041"/>
            <a:ext cx="1247777" cy="489585"/>
          </a:xfrm>
          <a:prstGeom prst="roundRect">
            <a:avLst>
              <a:gd name="adj" fmla="val 9663"/>
            </a:avLst>
          </a:prstGeom>
        </p:spPr>
      </p:pic>
      <p:pic>
        <p:nvPicPr>
          <p:cNvPr id="93" name="Picture 92" descr="girl-reading-teacher.jpg"/>
          <p:cNvPicPr>
            <a:picLocks noChangeAspect="1"/>
          </p:cNvPicPr>
          <p:nvPr/>
        </p:nvPicPr>
        <p:blipFill>
          <a:blip r:embed="rId9" cstate="print"/>
          <a:srcRect b="2210"/>
          <a:stretch>
            <a:fillRect/>
          </a:stretch>
        </p:blipFill>
        <p:spPr>
          <a:xfrm>
            <a:off x="4288387" y="6340041"/>
            <a:ext cx="897566" cy="490040"/>
          </a:xfrm>
          <a:prstGeom prst="roundRect">
            <a:avLst>
              <a:gd name="adj" fmla="val 10058"/>
            </a:avLst>
          </a:prstGeom>
        </p:spPr>
      </p:pic>
      <p:sp>
        <p:nvSpPr>
          <p:cNvPr id="94" name="Rounded Rectangle 93"/>
          <p:cNvSpPr/>
          <p:nvPr/>
        </p:nvSpPr>
        <p:spPr>
          <a:xfrm flipH="1">
            <a:off x="3231451" y="6341961"/>
            <a:ext cx="252553" cy="487681"/>
          </a:xfrm>
          <a:prstGeom prst="roundRect">
            <a:avLst>
              <a:gd name="adj" fmla="val 19623"/>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16200000" flipH="1">
            <a:off x="1867235" y="6341964"/>
            <a:ext cx="487679" cy="487681"/>
          </a:xfrm>
          <a:prstGeom prst="roundRect">
            <a:avLst>
              <a:gd name="adj" fmla="val 12859"/>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3878019" y="6340041"/>
            <a:ext cx="365761" cy="489600"/>
          </a:xfrm>
          <a:prstGeom prst="roundRect">
            <a:avLst>
              <a:gd name="adj" fmla="val 12859"/>
            </a:avLst>
          </a:prstGeom>
          <a:solidFill>
            <a:srgbClr val="2A6EB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3528611" y="6340041"/>
            <a:ext cx="304801" cy="489600"/>
          </a:xfrm>
          <a:prstGeom prst="roundRect">
            <a:avLst>
              <a:gd name="adj" fmla="val 15525"/>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3661949" y="6220041"/>
            <a:ext cx="365761" cy="63921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3661949" y="6554457"/>
            <a:ext cx="365761" cy="304800"/>
          </a:xfrm>
          <a:prstGeom prst="roundRect">
            <a:avLst>
              <a:gd name="adj" fmla="val 1285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flipH="1">
            <a:off x="1455649" y="6340041"/>
            <a:ext cx="365761" cy="489600"/>
          </a:xfrm>
          <a:prstGeom prst="roundRect">
            <a:avLst>
              <a:gd name="adj" fmla="val 15525"/>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rot="16200000" flipH="1">
            <a:off x="1635269" y="6310735"/>
            <a:ext cx="548400" cy="54864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16200000" flipH="1">
            <a:off x="1683824" y="6237610"/>
            <a:ext cx="426720" cy="328891"/>
          </a:xfrm>
          <a:prstGeom prst="roundRect">
            <a:avLst>
              <a:gd name="adj" fmla="val 1285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flipH="1">
            <a:off x="40721" y="6341193"/>
            <a:ext cx="365761" cy="489600"/>
          </a:xfrm>
          <a:prstGeom prst="roundRect">
            <a:avLst>
              <a:gd name="adj" fmla="val 12859"/>
            </a:avLst>
          </a:prstGeom>
          <a:solidFill>
            <a:srgbClr val="2A6EB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flipH="1">
            <a:off x="7033" y="6282154"/>
            <a:ext cx="215394" cy="54864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8850528" y="6340041"/>
            <a:ext cx="252553" cy="489600"/>
          </a:xfrm>
          <a:prstGeom prst="roundRect">
            <a:avLst>
              <a:gd name="adj" fmla="val 19623"/>
            </a:avLst>
          </a:prstGeom>
          <a:solidFill>
            <a:srgbClr val="2A6EB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8440157" y="6340041"/>
            <a:ext cx="365761" cy="489600"/>
          </a:xfrm>
          <a:prstGeom prst="roundRect">
            <a:avLst>
              <a:gd name="adj" fmla="val 12859"/>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a:off x="8090749" y="6340041"/>
            <a:ext cx="304801" cy="489600"/>
          </a:xfrm>
          <a:prstGeom prst="roundRect">
            <a:avLst>
              <a:gd name="adj" fmla="val 15525"/>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8233959" y="6249656"/>
            <a:ext cx="426720" cy="609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8979415" y="6249656"/>
            <a:ext cx="168946" cy="609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a:off x="8233959" y="6554456"/>
            <a:ext cx="426721" cy="304800"/>
          </a:xfrm>
          <a:prstGeom prst="roundRect">
            <a:avLst>
              <a:gd name="adj" fmla="val 1285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flipH="1">
            <a:off x="7793589" y="6340041"/>
            <a:ext cx="252553" cy="489600"/>
          </a:xfrm>
          <a:prstGeom prst="roundRect">
            <a:avLst>
              <a:gd name="adj" fmla="val 19623"/>
            </a:avLst>
          </a:prstGeom>
          <a:solidFill>
            <a:srgbClr val="2A6EB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rot="10800000" flipV="1">
            <a:off x="5227727" y="6340041"/>
            <a:ext cx="216000" cy="489600"/>
          </a:xfrm>
          <a:prstGeom prst="roundRect">
            <a:avLst>
              <a:gd name="adj" fmla="val 20568"/>
            </a:avLst>
          </a:prstGeom>
          <a:solidFill>
            <a:srgbClr val="2A6EB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flipH="1">
            <a:off x="6090291" y="6340041"/>
            <a:ext cx="365761" cy="489600"/>
          </a:xfrm>
          <a:prstGeom prst="roundRect">
            <a:avLst>
              <a:gd name="adj" fmla="val 12859"/>
            </a:avLst>
          </a:prstGeom>
          <a:solidFill>
            <a:srgbClr val="2A6EB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flipH="1">
            <a:off x="5734593" y="6340041"/>
            <a:ext cx="311089" cy="489600"/>
          </a:xfrm>
          <a:prstGeom prst="roundRect">
            <a:avLst>
              <a:gd name="adj" fmla="val 15525"/>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rot="16200000" flipH="1">
            <a:off x="5795674" y="6371696"/>
            <a:ext cx="548400" cy="42672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rot="16200000" flipH="1">
            <a:off x="5917354" y="6493616"/>
            <a:ext cx="304800" cy="426481"/>
          </a:xfrm>
          <a:prstGeom prst="roundRect">
            <a:avLst>
              <a:gd name="adj" fmla="val 1285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rot="10800000" flipV="1">
            <a:off x="5488360" y="6340041"/>
            <a:ext cx="201600" cy="489600"/>
          </a:xfrm>
          <a:prstGeom prst="roundRect">
            <a:avLst>
              <a:gd name="adj" fmla="val 22308"/>
            </a:avLst>
          </a:prstGeom>
          <a:solidFill>
            <a:srgbClr val="2A6EB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iStock_000014763264Small.jpg"/>
          <p:cNvPicPr>
            <a:picLocks noChangeAspect="1"/>
          </p:cNvPicPr>
          <p:nvPr/>
        </p:nvPicPr>
        <p:blipFill>
          <a:blip r:embed="rId10" cstate="print"/>
          <a:stretch>
            <a:fillRect/>
          </a:stretch>
        </p:blipFill>
        <p:spPr>
          <a:xfrm>
            <a:off x="677710" y="6340041"/>
            <a:ext cx="735700" cy="489600"/>
          </a:xfrm>
          <a:prstGeom prst="roundRect">
            <a:avLst>
              <a:gd name="adj" fmla="val 9552"/>
            </a:avLst>
          </a:prstGeom>
        </p:spPr>
      </p:pic>
      <p:sp>
        <p:nvSpPr>
          <p:cNvPr id="38" name="Rounded Rectangle 37"/>
          <p:cNvSpPr/>
          <p:nvPr/>
        </p:nvSpPr>
        <p:spPr>
          <a:xfrm rot="10800000" flipV="1">
            <a:off x="456499" y="6340041"/>
            <a:ext cx="180000" cy="489600"/>
          </a:xfrm>
          <a:prstGeom prst="roundRect">
            <a:avLst>
              <a:gd name="adj" fmla="val 22308"/>
            </a:avLst>
          </a:prstGeom>
          <a:solidFill>
            <a:srgbClr val="2A6EB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txStyles>
    <p:titleStyle>
      <a:lvl1pPr algn="l" defTabSz="914400" rtl="0" eaLnBrk="1" latinLnBrk="0" hangingPunct="1">
        <a:spcBef>
          <a:spcPct val="0"/>
        </a:spcBef>
        <a:buNone/>
        <a:defRPr sz="2400" b="0" kern="1200" cap="none" baseline="0">
          <a:solidFill>
            <a:srgbClr val="003C71"/>
          </a:solidFill>
          <a:latin typeface="Arial" pitchFamily="34" charset="0"/>
          <a:ea typeface="Tahoma" pitchFamily="34" charset="0"/>
          <a:cs typeface="Arial" pitchFamily="34" charset="0"/>
        </a:defRPr>
      </a:lvl1pPr>
    </p:titleStyle>
    <p:bodyStyle>
      <a:lvl1pPr marL="233363" marR="0" indent="-233363" algn="l" defTabSz="914400" rtl="0" eaLnBrk="1" fontAlgn="auto" latinLnBrk="0" hangingPunct="1">
        <a:lnSpc>
          <a:spcPct val="100000"/>
        </a:lnSpc>
        <a:spcBef>
          <a:spcPct val="20000"/>
        </a:spcBef>
        <a:spcAft>
          <a:spcPts val="1200"/>
        </a:spcAft>
        <a:buClrTx/>
        <a:buSzTx/>
        <a:buFont typeface="Arial" pitchFamily="34" charset="0"/>
        <a:buNone/>
        <a:tabLst/>
        <a:defRPr sz="3200" kern="1200">
          <a:solidFill>
            <a:srgbClr val="777777"/>
          </a:solidFill>
          <a:latin typeface="+mn-lt"/>
          <a:ea typeface="+mn-ea"/>
          <a:cs typeface="+mn-cs"/>
        </a:defRPr>
      </a:lvl1pPr>
      <a:lvl2pPr marL="517525" marR="0" indent="-233363" algn="l" defTabSz="914400" rtl="0" eaLnBrk="1" fontAlgn="auto" latinLnBrk="0" hangingPunct="1">
        <a:lnSpc>
          <a:spcPct val="100000"/>
        </a:lnSpc>
        <a:spcBef>
          <a:spcPct val="20000"/>
        </a:spcBef>
        <a:spcAft>
          <a:spcPts val="600"/>
        </a:spcAft>
        <a:buClrTx/>
        <a:buSzTx/>
        <a:buFont typeface="Arial" pitchFamily="34" charset="0"/>
        <a:buChar char="•"/>
        <a:tabLst/>
        <a:defRPr sz="2800" kern="1200">
          <a:solidFill>
            <a:srgbClr val="777777"/>
          </a:solidFill>
          <a:latin typeface="+mn-lt"/>
          <a:ea typeface="+mn-ea"/>
          <a:cs typeface="+mn-cs"/>
        </a:defRPr>
      </a:lvl2pPr>
      <a:lvl3pPr marL="914400" marR="0" indent="-173038" algn="l" defTabSz="914400" rtl="0" eaLnBrk="1" fontAlgn="auto" latinLnBrk="0" hangingPunct="1">
        <a:lnSpc>
          <a:spcPct val="100000"/>
        </a:lnSpc>
        <a:spcBef>
          <a:spcPct val="20000"/>
        </a:spcBef>
        <a:spcAft>
          <a:spcPts val="0"/>
        </a:spcAft>
        <a:buClrTx/>
        <a:buSzTx/>
        <a:buFontTx/>
        <a:buNone/>
        <a:tabLst/>
        <a:defRPr sz="2400" kern="1200">
          <a:solidFill>
            <a:srgbClr val="777777"/>
          </a:solidFill>
          <a:latin typeface="+mn-lt"/>
          <a:ea typeface="+mn-ea"/>
          <a:cs typeface="+mn-cs"/>
        </a:defRPr>
      </a:lvl3pPr>
      <a:lvl4pPr marL="1198563" marR="0" indent="-223838"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rgbClr val="777777"/>
          </a:solidFill>
          <a:latin typeface="+mn-lt"/>
          <a:ea typeface="+mn-ea"/>
          <a:cs typeface="+mn-cs"/>
        </a:defRPr>
      </a:lvl4pPr>
      <a:lvl5pPr marL="1544638" marR="0" indent="-173038"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rgbClr val="7777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mazzoni@learnmore.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 y="1143000"/>
            <a:ext cx="8839200" cy="685800"/>
          </a:xfrm>
        </p:spPr>
        <p:txBody>
          <a:bodyPr/>
          <a:lstStyle/>
          <a:p>
            <a:r>
              <a:rPr lang="en-CA" dirty="0" smtClean="0"/>
              <a:t>Introduction to</a:t>
            </a:r>
            <a:br>
              <a:rPr lang="en-CA" dirty="0" smtClean="0"/>
            </a:br>
            <a:r>
              <a:rPr lang="en-CA" dirty="0" smtClean="0"/>
              <a:t> ‘Insights to </a:t>
            </a:r>
            <a:r>
              <a:rPr lang="en-CA" dirty="0" err="1" smtClean="0"/>
              <a:t>Behavior</a:t>
            </a:r>
            <a:r>
              <a:rPr lang="en-CA" dirty="0" smtClean="0"/>
              <a:t>’</a:t>
            </a:r>
            <a:endParaRPr lang="en-CA" dirty="0"/>
          </a:p>
        </p:txBody>
      </p:sp>
      <p:sp>
        <p:nvSpPr>
          <p:cNvPr id="7" name="Subtitle 6"/>
          <p:cNvSpPr>
            <a:spLocks noGrp="1"/>
          </p:cNvSpPr>
          <p:nvPr>
            <p:ph type="subTitle" idx="1"/>
          </p:nvPr>
        </p:nvSpPr>
        <p:spPr>
          <a:xfrm>
            <a:off x="685800" y="2590800"/>
            <a:ext cx="7772400" cy="765056"/>
          </a:xfrm>
        </p:spPr>
        <p:txBody>
          <a:bodyPr/>
          <a:lstStyle/>
          <a:p>
            <a:r>
              <a:rPr lang="en-CA" sz="2400" dirty="0" smtClean="0"/>
              <a:t>Skills Acquisition Assessment and Management Plan </a:t>
            </a:r>
            <a:endParaRPr lang="en-CA" sz="2400" dirty="0"/>
          </a:p>
        </p:txBody>
      </p:sp>
      <p:sp>
        <p:nvSpPr>
          <p:cNvPr id="8" name="Text Placeholder 7"/>
          <p:cNvSpPr>
            <a:spLocks noGrp="1"/>
          </p:cNvSpPr>
          <p:nvPr>
            <p:ph type="body" sz="quarter" idx="10"/>
          </p:nvPr>
        </p:nvSpPr>
        <p:spPr/>
        <p:txBody>
          <a:bodyPr/>
          <a:lstStyle/>
          <a:p>
            <a:r>
              <a:rPr lang="en-CA" dirty="0" smtClean="0"/>
              <a:t>Presented by:  Diane M. Mazzoni, School Psychologist</a:t>
            </a: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Account Set Up</a:t>
            </a:r>
            <a:endParaRPr lang="en-US" sz="3200" dirty="0"/>
          </a:p>
        </p:txBody>
      </p:sp>
      <p:pic>
        <p:nvPicPr>
          <p:cNvPr id="4098" name="Picture 2"/>
          <p:cNvPicPr>
            <a:picLocks noChangeAspect="1" noChangeArrowheads="1"/>
          </p:cNvPicPr>
          <p:nvPr/>
        </p:nvPicPr>
        <p:blipFill>
          <a:blip r:embed="rId2" cstate="print"/>
          <a:srcRect l="893" t="10270" r="646" b="3929"/>
          <a:stretch>
            <a:fillRect/>
          </a:stretch>
        </p:blipFill>
        <p:spPr bwMode="auto">
          <a:xfrm>
            <a:off x="304799" y="1371600"/>
            <a:ext cx="8674309" cy="4724400"/>
          </a:xfrm>
          <a:prstGeom prst="rect">
            <a:avLst/>
          </a:prstGeom>
          <a:noFill/>
          <a:ln w="9525">
            <a:noFill/>
            <a:miter lim="800000"/>
            <a:headEnd/>
            <a:tailEnd/>
          </a:ln>
        </p:spPr>
      </p:pic>
      <p:sp>
        <p:nvSpPr>
          <p:cNvPr id="4" name="Right Arrow Callout 3"/>
          <p:cNvSpPr/>
          <p:nvPr/>
        </p:nvSpPr>
        <p:spPr>
          <a:xfrm>
            <a:off x="1828800" y="3429000"/>
            <a:ext cx="2971800" cy="685800"/>
          </a:xfrm>
          <a:prstGeom prst="righ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SoonerStart</a:t>
            </a:r>
            <a:r>
              <a:rPr lang="en-US" dirty="0" smtClean="0"/>
              <a:t> Emails only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Account Set Up</a:t>
            </a:r>
            <a:endParaRPr lang="en-US" sz="4000" b="1" dirty="0"/>
          </a:p>
        </p:txBody>
      </p:sp>
      <p:sp>
        <p:nvSpPr>
          <p:cNvPr id="3" name="Content Placeholder 2"/>
          <p:cNvSpPr>
            <a:spLocks noGrp="1"/>
          </p:cNvSpPr>
          <p:nvPr>
            <p:ph sz="half" idx="1"/>
          </p:nvPr>
        </p:nvSpPr>
        <p:spPr>
          <a:xfrm>
            <a:off x="457200" y="1600200"/>
            <a:ext cx="8001000" cy="4525963"/>
          </a:xfrm>
        </p:spPr>
        <p:txBody>
          <a:bodyPr/>
          <a:lstStyle/>
          <a:p>
            <a:r>
              <a:rPr lang="en-US" sz="2400" dirty="0" smtClean="0">
                <a:solidFill>
                  <a:schemeClr val="tx1"/>
                </a:solidFill>
              </a:rPr>
              <a:t>Use </a:t>
            </a:r>
            <a:r>
              <a:rPr lang="en-US" sz="2400" dirty="0" smtClean="0">
                <a:solidFill>
                  <a:schemeClr val="tx1"/>
                </a:solidFill>
              </a:rPr>
              <a:t>registration </a:t>
            </a:r>
            <a:r>
              <a:rPr lang="en-US" sz="2400" dirty="0" smtClean="0">
                <a:solidFill>
                  <a:schemeClr val="tx1"/>
                </a:solidFill>
              </a:rPr>
              <a:t>code provided by Insights to </a:t>
            </a:r>
            <a:r>
              <a:rPr lang="en-US" sz="2400" dirty="0" err="1" smtClean="0">
                <a:solidFill>
                  <a:schemeClr val="tx1"/>
                </a:solidFill>
              </a:rPr>
              <a:t>Behaivor</a:t>
            </a:r>
            <a:r>
              <a:rPr lang="en-US" sz="2400" dirty="0" smtClean="0">
                <a:solidFill>
                  <a:schemeClr val="tx1"/>
                </a:solidFill>
              </a:rPr>
              <a:t>:</a:t>
            </a:r>
            <a:endParaRPr lang="en-US" sz="2400" dirty="0" smtClean="0">
              <a:solidFill>
                <a:schemeClr val="tx1"/>
              </a:solidFill>
            </a:endParaRPr>
          </a:p>
          <a:p>
            <a:endParaRPr lang="en-US" sz="2400" dirty="0" smtClean="0">
              <a:solidFill>
                <a:schemeClr val="tx1"/>
              </a:solidFill>
            </a:endParaRPr>
          </a:p>
          <a:p>
            <a:r>
              <a:rPr lang="en-US" sz="4000" dirty="0">
                <a:solidFill>
                  <a:srgbClr val="002060"/>
                </a:solidFill>
              </a:rPr>
              <a:t>Staff: </a:t>
            </a:r>
            <a:r>
              <a:rPr lang="en-US" sz="4000" dirty="0" smtClean="0">
                <a:solidFill>
                  <a:srgbClr val="002060"/>
                </a:solidFill>
              </a:rPr>
              <a:t>+_+_+_</a:t>
            </a:r>
            <a:endParaRPr lang="en-US" sz="4000" dirty="0">
              <a:solidFill>
                <a:srgbClr val="002060"/>
              </a:solidFill>
            </a:endParaRPr>
          </a:p>
          <a:p>
            <a:r>
              <a:rPr lang="en-US" sz="4000" dirty="0">
                <a:solidFill>
                  <a:srgbClr val="002060"/>
                </a:solidFill>
              </a:rPr>
              <a:t>Family members</a:t>
            </a:r>
            <a:r>
              <a:rPr lang="en-US" sz="4000" dirty="0" smtClean="0">
                <a:solidFill>
                  <a:srgbClr val="002060"/>
                </a:solidFill>
              </a:rPr>
              <a:t>: +_+_</a:t>
            </a:r>
            <a:endParaRPr lang="en-US" sz="4000" dirty="0" smtClean="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Account Set Up</a:t>
            </a:r>
            <a:endParaRPr lang="en-US" sz="4000" b="1" dirty="0"/>
          </a:p>
        </p:txBody>
      </p:sp>
      <p:sp>
        <p:nvSpPr>
          <p:cNvPr id="3" name="TextBox 2"/>
          <p:cNvSpPr txBox="1"/>
          <p:nvPr/>
        </p:nvSpPr>
        <p:spPr>
          <a:xfrm>
            <a:off x="457200" y="2209800"/>
            <a:ext cx="4114800" cy="2308324"/>
          </a:xfrm>
          <a:prstGeom prst="rect">
            <a:avLst/>
          </a:prstGeom>
          <a:noFill/>
        </p:spPr>
        <p:txBody>
          <a:bodyPr wrap="square" rtlCol="0">
            <a:spAutoFit/>
          </a:bodyPr>
          <a:lstStyle/>
          <a:p>
            <a:pPr>
              <a:buFont typeface="Arial" pitchFamily="34" charset="0"/>
              <a:buChar char="•"/>
            </a:pPr>
            <a:endParaRPr lang="en-US" sz="2400" dirty="0" smtClean="0">
              <a:solidFill>
                <a:srgbClr val="003C71"/>
              </a:solidFill>
            </a:endParaRPr>
          </a:p>
          <a:p>
            <a:pPr>
              <a:buFont typeface="Arial" pitchFamily="34" charset="0"/>
              <a:buChar char="•"/>
            </a:pPr>
            <a:r>
              <a:rPr lang="en-US" sz="2400" dirty="0" smtClean="0">
                <a:solidFill>
                  <a:srgbClr val="003C71"/>
                </a:solidFill>
              </a:rPr>
              <a:t>Please remember your password.</a:t>
            </a:r>
          </a:p>
          <a:p>
            <a:r>
              <a:rPr lang="en-US" sz="2400" dirty="0" smtClean="0">
                <a:solidFill>
                  <a:srgbClr val="003C71"/>
                </a:solidFill>
              </a:rPr>
              <a:t>(Most problems logging in are the result of people trying the wrong password).</a:t>
            </a:r>
          </a:p>
        </p:txBody>
      </p:sp>
      <p:pic>
        <p:nvPicPr>
          <p:cNvPr id="5122" name="Picture 2" descr="http://t2.gstatic.com/images?q=tbn:ANd9GcQ_rt3a_xI4sl4IFHh4hAEe4ScmGu7XfXS393eOn2c5a8WTCXTwXw:www.ninjanoveltysigns.com/components/com_virtuemart/shop_image/product/i-distinctly-remember-forgetting-that.jpg"/>
          <p:cNvPicPr>
            <a:picLocks noChangeAspect="1" noChangeArrowheads="1"/>
          </p:cNvPicPr>
          <p:nvPr/>
        </p:nvPicPr>
        <p:blipFill>
          <a:blip r:embed="rId2" cstate="print"/>
          <a:srcRect/>
          <a:stretch>
            <a:fillRect/>
          </a:stretch>
        </p:blipFill>
        <p:spPr bwMode="auto">
          <a:xfrm>
            <a:off x="5181600" y="1981200"/>
            <a:ext cx="3048000" cy="3048000"/>
          </a:xfrm>
          <a:prstGeom prst="rect">
            <a:avLst/>
          </a:prstGeom>
          <a:noFill/>
        </p:spPr>
      </p:pic>
      <p:sp>
        <p:nvSpPr>
          <p:cNvPr id="6" name="TextBox 5"/>
          <p:cNvSpPr txBox="1"/>
          <p:nvPr/>
        </p:nvSpPr>
        <p:spPr>
          <a:xfrm>
            <a:off x="457200" y="1066800"/>
            <a:ext cx="3962400" cy="1569660"/>
          </a:xfrm>
          <a:prstGeom prst="rect">
            <a:avLst/>
          </a:prstGeom>
          <a:noFill/>
        </p:spPr>
        <p:txBody>
          <a:bodyPr wrap="square" rtlCol="0">
            <a:spAutoFit/>
          </a:bodyPr>
          <a:lstStyle/>
          <a:p>
            <a:pPr>
              <a:buFont typeface="Arial" pitchFamily="34" charset="0"/>
              <a:buChar char="•"/>
            </a:pPr>
            <a:r>
              <a:rPr lang="en-US" sz="2400" dirty="0" smtClean="0">
                <a:solidFill>
                  <a:srgbClr val="003C71"/>
                </a:solidFill>
              </a:rPr>
              <a:t>Pick a password with one CAPITAL letter and 1 number.</a:t>
            </a:r>
          </a:p>
          <a:p>
            <a:pPr algn="ctr"/>
            <a:endParaRPr lang="en-US" sz="2400" dirty="0" smtClean="0">
              <a:solidFill>
                <a:srgbClr val="003C71"/>
              </a:solidFill>
            </a:endParaRPr>
          </a:p>
        </p:txBody>
      </p:sp>
      <p:sp>
        <p:nvSpPr>
          <p:cNvPr id="7" name="TextBox 6"/>
          <p:cNvSpPr txBox="1"/>
          <p:nvPr/>
        </p:nvSpPr>
        <p:spPr>
          <a:xfrm>
            <a:off x="457200" y="4572000"/>
            <a:ext cx="4349268" cy="1200329"/>
          </a:xfrm>
          <a:prstGeom prst="rect">
            <a:avLst/>
          </a:prstGeom>
          <a:noFill/>
        </p:spPr>
        <p:txBody>
          <a:bodyPr wrap="none" rtlCol="0">
            <a:spAutoFit/>
          </a:bodyPr>
          <a:lstStyle/>
          <a:p>
            <a:endParaRPr lang="en-US" sz="2400" dirty="0" smtClean="0">
              <a:solidFill>
                <a:srgbClr val="003C71"/>
              </a:solidFill>
            </a:endParaRPr>
          </a:p>
          <a:p>
            <a:pPr>
              <a:buFont typeface="Arial" pitchFamily="34" charset="0"/>
              <a:buChar char="•"/>
            </a:pPr>
            <a:r>
              <a:rPr lang="en-US" sz="2400" dirty="0" smtClean="0">
                <a:solidFill>
                  <a:srgbClr val="003C71"/>
                </a:solidFill>
              </a:rPr>
              <a:t>Accept the license agreement</a:t>
            </a:r>
          </a:p>
          <a:p>
            <a:pPr algn="ctr"/>
            <a:endParaRPr lang="en-US" sz="2400" dirty="0" smtClean="0">
              <a:solidFill>
                <a:srgbClr val="003C7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Account Set Up</a:t>
            </a:r>
            <a:endParaRPr lang="en-US" sz="3600" dirty="0"/>
          </a:p>
        </p:txBody>
      </p:sp>
      <p:sp>
        <p:nvSpPr>
          <p:cNvPr id="3" name="TextBox 2"/>
          <p:cNvSpPr txBox="1"/>
          <p:nvPr/>
        </p:nvSpPr>
        <p:spPr>
          <a:xfrm>
            <a:off x="228600" y="990600"/>
            <a:ext cx="2187300" cy="4154984"/>
          </a:xfrm>
          <a:prstGeom prst="rect">
            <a:avLst/>
          </a:prstGeom>
          <a:noFill/>
        </p:spPr>
        <p:txBody>
          <a:bodyPr wrap="square" rtlCol="0">
            <a:spAutoFit/>
          </a:bodyPr>
          <a:lstStyle/>
          <a:p>
            <a:pPr>
              <a:buFont typeface="Arial" pitchFamily="34" charset="0"/>
              <a:buChar char="•"/>
            </a:pPr>
            <a:r>
              <a:rPr lang="en-US" sz="2400" dirty="0" smtClean="0">
                <a:solidFill>
                  <a:srgbClr val="003C71"/>
                </a:solidFill>
              </a:rPr>
              <a:t>Select your title and school</a:t>
            </a:r>
          </a:p>
          <a:p>
            <a:endParaRPr lang="en-US" sz="2400" dirty="0" smtClean="0">
              <a:solidFill>
                <a:srgbClr val="003C71"/>
              </a:solidFill>
            </a:endParaRPr>
          </a:p>
          <a:p>
            <a:pPr>
              <a:buFont typeface="Arial" pitchFamily="34" charset="0"/>
              <a:buChar char="•"/>
            </a:pPr>
            <a:r>
              <a:rPr lang="en-US" sz="2400" dirty="0" smtClean="0">
                <a:solidFill>
                  <a:srgbClr val="003C71"/>
                </a:solidFill>
              </a:rPr>
              <a:t>If you do not work at the same school each day please choose ‘OUSD Central Office’</a:t>
            </a:r>
          </a:p>
        </p:txBody>
      </p:sp>
      <p:pic>
        <p:nvPicPr>
          <p:cNvPr id="23555" name="Picture 3"/>
          <p:cNvPicPr>
            <a:picLocks noChangeAspect="1" noChangeArrowheads="1"/>
          </p:cNvPicPr>
          <p:nvPr/>
        </p:nvPicPr>
        <p:blipFill>
          <a:blip r:embed="rId2" cstate="print"/>
          <a:srcRect/>
          <a:stretch>
            <a:fillRect/>
          </a:stretch>
        </p:blipFill>
        <p:spPr bwMode="auto">
          <a:xfrm>
            <a:off x="2392680" y="1524000"/>
            <a:ext cx="6507480" cy="406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Part I-Adding a Student</a:t>
            </a:r>
            <a:endParaRPr lang="en-US" sz="3600" b="1" dirty="0"/>
          </a:p>
        </p:txBody>
      </p:sp>
      <p:sp>
        <p:nvSpPr>
          <p:cNvPr id="88066" name="AutoShape 2" descr="data:image/jpeg;base64,/9j/4AAQSkZJRgABAQAAAQABAAD/2wCEAAkGBwgHBgkIBwgKCgkLDRYPDQwMDRsUFRAWIB0iIiAdHx8kKDQsJCYxJx8fLT0tMTU3Ojo6Iys/RD84QzQ5OjcBCgoKDQwNGg8PGjclHyU3Nzc3Nzc3Nzc3Nzc3Nzc3Nzc3Nzc3Nzc3Nzc3Nzc3Nzc3Nzc3Nzc3Nzc3Nzc3Nzc3N//AABEIAKEAoQMBEQACEQEDEQH/xAAcAAACAQUBAAAAAAAAAAAAAAAABwYBAwQFCAL/xABVEAABAgQCAwgKDAsGBwAAAAABAgMABAURBgcSITETQVFhcYGx0RQXIjJVkZKhssEVFiMzNTZTcnN0k5Q3QlJUYnWCorPS4ggmRYPC4SQlNENEo/H/xAAbAQEAAQUBAAAAAAAAAAAAAAAABQECAwQGB//EAD0RAAIBAwAECgcIAgIDAAAAAAABAgMEEQUhMVEGEhMUFTIzcZGxNEFSYYGhwSJCU2Jy0eHwI0MWJDWCov/aAAwDAQACEQMRAD8AeMARPGWYFAwmhaJ+Z3adA1SbFlOaxquPxRxmAFLWs9a5MqKaPISkk0CbKdu6u29wAeIwwCOTObWNn9XsvuVlX9zYbTzbNkVwwa+czDxfOtluYxBOaKtobUG/OkCKA03s3Vz/AIrPfeV9cVwA9mqwdlTn/vC+uKAPZmseE5/7wvrgCqaxWSfhKoHkfX1wykCyJOoTylvolpqYJV3aw2pZJ4zwxjlVpx60kviVUW9iK+xFT8HTf2CuqLec0fbXiivEluMqRkq/LrV2BK1Npahr3BtxJPiijuqC2zXiivJz3MyXU4ua99FcQD+WHhFFd272VE/ihyc9x6XV8XSrQK6jXWWxqGk+8kDi2xkjWpzeIyT+JRxktqKnG+K/D9RH+eRGQtMyWzKxnLJSG6/MkJ1WWEr6RAG3lc58ZslO6TMpMAX1Oyw1+TaANzTc+6024BU6VIPt3F9w021Ab+0qB80AOzC+I6ZieloqNIfDrROitJFlNq30qG8f/uyANxABACvzmzDcwzKikUdejVZlGkp0f+O3w/OOu3Bt4IA58kJSfrlRDEs29NTj6iTrJUo75JPnJjHWrU6EHUqPCRWMXJ4Q1sP5TyDDSHK6+uaeIBUyyoobTq2XGs+aOSvOEdWTxbrC3vWyRp2UdsyWt0LDlDknHRT5GWYaTdbriAbAb5JuYiOd3t1Pi8dtv1L9kbPJUqazg0lJxrhKqT4kmZQoeW5ubW6SabOneta/ntG/X0TpCjT5RyysZeJbPEwQuKMpYwS7sCS/Mpb7FPVELy9X2n4m3ycdxcSwylISllsAbBoiLHOT2su4qK7k18k35IhxpbxhHpCEoJ3NISeFIg9e0pg9kq23Pjig1FLmKFcFLwGABIiuRgrpHeJHPFBgx3pKUf8Af5Vhy4t3baT6oyxrVIdWTXxLXTi9qNa/hXD8woqdo0konadxAJ8UbEdJXkdlR+JY7em9qNHPZX4amdLcGpiUUb2LTxIHMq8SFLhFew6zUu9fsYZWVN7CKVTKCfQ4pVLqMu6jeRMAoVyXAIPmiVocJaUtVWDT92s15WMl1WYuGHcR5ZYgbn56SeFOdUGpvc+6bcRfaCNQUL3F7b434mra/trrsprO71mrOlOn1kdMSM2xPSbM3KOJcl30BxtadikkXBjcMZfgDk3NGbNVzFq6mvdT2QGEBI1kpATbluLQbSWWCSPuu5YUqnJYlJV+fngtU06u+ogiyQRvC/OdccxCMdNVpuUmoxxhfU3su2isLWzc4NxPinENVZM1TG5WlKbLhfMssBYGqyVk2JJ6DGlpGwsbWi+LPM92Vq70ZaNatUnrWo22N8JTGKky7aKw5JsNX0mQ1ppWd47RrHHfm1xp6N0lTscvk1Jv15w/qZa9CVXGvB5wbgSn4ZJfUvsyfJNplaNHQHAlNzblvFdIaYq3n2erHd+/7FKNsqevayWRDG2EAEAIvMOo1JnHtQYk56ZaGk0EJQ8pIBLaN69t+O+0RQoz0fCU4p7fV72Q9dy5ZqLLzLWYDASGp+ZsBYXmAemKypaMltgvA3FY339ZSo4nx5RG23J6oaKHDop0mml3t+zFKei9GV8qMPm/3MVeN3bpOoTbLHFk/iZE+ipFovMaBSW0aIsb9UQGmtG0bPiOlseTJa15VMqROYgDdCACACACACAI5mJLCawXVUlNyhrdR+yQbxKaHquF9Te948TXuo5pMtf2fcSqn6LM0GYPulP7tk8LSibjmPpCPRCFG5AHHVFm3J7GkhOO6nX6m26sjhU6CemNa91WtT9L8i+l113k7zz76katXuv+mOd4MbKnw+pu3/qJ9g6XMrhSkslOiRKNlQtvkXPnMc/pGpx7upL3s3KKxTijcRpGYIAIAIAIAQWYygjMaeWrUlLjBP2aI9C0Nr0dD4+bIeq8XGfehmJ1pERh20dhDM0QPYqTJ2h8j90xI6N677iE052Ue8x8l5oy9eqOkTuIkFOrA/RUnrMa/CKnx7eGNvGS8UyGsnio+4bVErtMrrBepc428ABpIBspF/yk7RHJXNjXtZYqxx5eJI060Jr7Jso1DLkIAIAIAIAwa5LdmUSoSvy0s4340kRsWk+TuIT3NeZjqrMGhNZL1b2LzAp4Js1OaUsu/wCkO5/eAj1AgTqfmgDjylsIlcdSku0CENVVCE3N9QdAEat96LV/S/IyUu0j3oZWblDqVYNLNOknphLZWlxTSdLQva2rbvGOX4P3dG35TlJJN4xk3r2EpYwhgyze4yzLQFghCU+IRzlR8abfvN6KxFFyLC4IAIAIAIA56zKUTjmqFWuziPMhMei6GX/Qp49/myEuO1kNJkhTKCNhSOiIqW07iHVREszmwqiMLv3swNXKDG/o5/5H3EPppZop+8xslGUu1ypFW3sEo17LFab9Ea/CObjQh+ryTISzX233F7JNRbxDUmCBfsXbyLA9cU4Sa7eEvf8AQrZaptG+TjyotY/doTksy5KLnUyzZJIW2LgaV9/htaNB6GoS0crnjNSUcmVXM1V4mBixzLJBBFAEAEAFtIWOwxdHbkpLYc4U4Kp+N5YNAoVL1NISNlrOR6lRnx6UZb0vIgJLEmjsSMhacgSv4RGv1yn+NGrfei1f0y8jJS68e86KMeZE6gihUIAIAIAIAIA55zJ+O9W+kT6CY9G0P6BT/vrZB3HayGfILDsjLuAWC2kqA5QIiqmqbR29F5px7kRzMlIOG7272YRzajG5o/tvgRmmfR/ijX5ILUMTziAe5VIqJHCQtHWYw8JIp2kX+b6MgbLtH3GRlx7hmZVGbkXEwmwGo2WD6os0x9vRlOX6fIut9Vd/EtVlhxnOaXKxYOT0utJ4QQn1gjmi63kpaElj1Rl9S2eq5HNHFMlkVigCACAAQDOdcTo3HH1QSElFqiSBxFdxHpmjpZtKb9yIGssVGdW3PDG4YzlKV/CI1+uU/wAaNW+9Fq/pfkX0uvHvOijHmRPIIoVCACACACACAZznmC6p3GdYKrXEwU6uAAAdEekaKSVlSxuIOu81WNKk/BUl9Xb9ERFVu0l3na2/ZR7kaXMH4rzB/Tb9IRsWPbI0tLL/AKsvh5miyXWU4ucAOpUm4Dx60n1CHCJZs/8A2X1Ocs+1NnhpwduKfMuvdEFx9JUBxa/PGvexa0NHjLWsF1L0ljQmqPTZyeYnpmSZcmmCktPKHdIsbix5Y5Wnd1qdN04yai9qJGVKMnxntM4xrtmQIoAgAgAG2BRiGzFZDOYz5Tb3RxldgLWNkj1R6FoSfGsYe7PmQ10sVWdNRLGuctzKktZoOk9y2iukm28A/GteLNtUX5X5F9PrrvOgztjzAn0EAEAEAEAEAAgGc4Y7+ONZ+tL6Y9J0X6FS7kQVbtGNWkfBUl9Xb9ERE1u0l3nbW/ZR7kaXMH4rTHz2/SEbFj26NLS3osvh5mhyZ+OCvqjnSmKcIvQvijnLLtR3hlpLhcS0hLh2rCQCeeOIdSbXFb1Eqorae4sLggAgAgAgAECjEbmc2pGYYJ2LDCk8modIMd9oBp2S72RF4v8AKdJxNGqcq1b8I87+uV/xjGG57Gfc/Iuh1kdFL2nijy5In08GucrlIa98qsinlmEdcbEbO4k8KD8GWctDeYLmMsNNi6q1J7PxXL9EZ46KvZbKbLHc0l6zBdzIwq1q9kVLNr2Qws+qM8dBX8vufNFru6S9Zi9tPDHyk39h/vGX/j17uXiWc9plt7NfDbYBQioO326DCdXjUIujwcvHtcV8X9EUd7T3Mxl5vUIKsmQqRHCUNj/UYyx4NXONco/P9i3n0NzFVXZ1FcxHOTcshTaZyYKkJc2jSOq9o6y0pO3t405PXFeRoyfKVNXrHLLthlhtpPeoQEjkAiAk8ts7mnHixUdxH8wB/daY+e36Qjbse3RH6W9Fl8PMiOWtYkaDiJU7VHi0x2OtAIQVEkkW1ARsaZtKt1bcnSWXlM5m2qRpzzIafbLwp4Qc+7OdUcp0Df8AsfNfuSHO6WNpcazEwq6kkVMJsfx2lj1Ra9B38fufNFVd0t577YGFvCrfkK6ot6Fv/wAPyK86pby+MbYZI+GpTyj1RZ0Te/hsrzmlvPbWMcOPOobbrMoVrISkadrmKPRV6ll02VVxSbxk3sR5lTAbYFWJfNhATjqTUDrU016RjuuDjzZte9kRe9odExPGocq1b8I87+uV/wAYxhuexn3PyLodZHRD/vbnIeiPL47UTsuqzmvC1JbrVUEm84ttJbUrSQBfVHqFzWdKm5ojLK2VzV5NvBLl5cyh96qDwG/pIBiPWk5+uJLvQcPVNlheXPde51SyeNi59KLuk364/P8Agsegt0/l/J57W6vCqfu/9UOk/wAvz/gp0E/xPl/IdrhXhVP3f+qHSf5fn/A6Cf4ny/kO1urwqn7v/VDpP8vz/gdBv8T5fyZ1JwDLyU2zMTE4t9bSwsICAkG2y+2MdTSEpRaUdpmoaHhTkpylnBMhEcTaLE9JsT8quWmmw4ysWUkxdCcoS40dpjrUoVYOE1lMX01l9UUzCxKTEupi/cFxRCrcYtExHSNNx+0nk5yeha3GfEawWe19V733aT8tXVF3SNLcy3oW43r+/AO19V/lpTy1dUU6RpbmOhbjevn+xTtfVf5aU8tXVDpCluY6FuN6/vwK9r6r/LSflq6odIUdzHQtxvX9+Bj1HBtSpsi9NzL0puTSdIgLNzvWGrbrjJTvac5cWKesxVtF1qNNzm1hDDycqtTqFNnJeedL0tKlCWFL74XBum++BqtHLcIrehTqRlBYk85K2UpNNPYhhiOaN9iTzpJGKmCNR7ET0mO44N+iPvIm97Qlfbhk+Bf2J646A0xdVltTeZM4hYsr2ZWbcr1xGG57Gfc/Iuh1kdCv623OQx5fHaidl1Wc64FnJaQrqXpx5LLW5KGkvZfVHpl7CU6WIrLNHRdWFKvxpvCwMZOJqIpVhU5a/Gq0Q/Na3ss6RX9s/vouiv0cm3spJfbp64t5vV9l+Bdzy39teKLiKvTFqCUVGTUo6gA+m588U5GovuvwL1c0HqU14oviblibCYZvwboLxbxJbjJykH6z3urZ/wC4jyhFuGV40d5XSTvEQwyuUVihUotSUIUtZCUpFyTsAiq2lG0llmm9tlC8IteJXVGzzSv7JpdI2vto9JxTQ1axUmOe49UU5pW9kdI2vtouIxLRFq0RU5a/Gu3TFOa1vZZcr+2f30e/bBRvCkn9snri3m9X2X4F3PLf214noVuknZVJH7wjrinIVfZfgXc7t/bXiiK5h1mWepbMpJTbLxdd0l7k4FWA4bcdvFG/o+jJTcpLGCI0vdU5UlCEk87iZZPyQl8HpfI1zT6134gdEeiY5zhDVc7xx9lJfU07OOKeSbiIA3GJnO1CU4gkljvlyuvmUY7bgzJ82kvf9CKvV9tC4vHRGmSrGDu4ZlVJ7R0tzqZVa9r2XeMdaPGpyjvTEXhpnQaxfSSdhvePLE8ayfxlCixRlTMMqVMYcc3dvb2K6QFp5FbDz2547Ky4RQkuLcrD3r67vmRtWzktcNZGe17ivwOv7Zv+aJHpqx/E+T/Yw82rbjw7gLFTYuqjPH5qkKPmMXR0xYvVyi+Za7er7JbGB8T+BJvyRF3S1l+IhyFT2S29g3EbVtOhzuv8loqHmi+GkrOWyqvEo6NT2S2nCeIwQU0OoX2giXVB6Rs/xY+KHI1F91mDNioU+ZUxNdky8w3bSbcJSpOq41chjZhKlVjxoYae4pxqkXrbyOinOLep8q64brWyhSjwkpEc7VWJte87ii26cW9xSp/Bs39Cv0TFKfXQr9lLuYoqBhyp4iU8ilMJdLABcusJsDe23kMTt1fULVJ1njJw9OlKpqiblOWmKtIDsBsa7X7IR1xpdPWOOv8AJmXmlXcZPasxNYdxKcm7/wC0Y/8AkNlvfgV5nVPacqsSKBJMijiU8eqLXwislv8AD+RzOqV7U+I/lJD7Y/yw/wCR2f5vD+SvMqhYmMrsTMpJQzLPW3m3wPStGSGn7Gbw218C12lXcObD0gaXQpCRUAFMMJQq35VtfnvHFXtfl7idRetkpShxYJGxEaplYm87/h2Q+qn0jHacGfR59/0Iu+66DtP1X86/9Q/mjpDRI3jn8INX/WC/Si2fVZVbTolffHljyk6COwpvWhkrhGmxaisGiurw88UT7ZCkI0UndBvp179tfNG/o523LpXKzF9+r3mCup8TMNotHahma42pa0TjKG0lSlFhtsAcpEdRG30ImsYefe2aDncmmbfxdU3m2fbBdblkIR7MtDSJOoWSvbG46dhRTfJbPyP6ox5qv73zNscu8ZTJvMTzdyLndJxavUY1OnNGw6sf/lGTmtZ+v5jbo0q5JUiSlXykussIQspNwSBY2jjrmoqtec47G2yShFqCTETmj8e6p/lfwkR3mhP/AB9P4+bIm57WQyKUCKXJgixDCPRER1XtJd52dDso9yPFcUUUadUk2IYXbxRWis1I95bdPFCbW5kcyUdEuuuPEEhthC7DftpGHCOPG5GO9v6HJ2Tw5MYGFsXUvE4cRIF1D7SAtxp1FiAePYY5+/0ZWssOpsexm7Rrxq7CQRGGxgIDAQARXLGAigAQDEpnW6VYml2zayJUW4dZMdxwbilaSfv/AGIm9f8AkQ/I6A0zmvMVrsfMSsoBJtOlV+Wx9cUexlUdAoUVoSs7VAGPKpLDOgjsPUWlQgCzOSzM7KOys0jTZeQUOJva6SNYjLSqypSU4PDRbKPGWGQui5YUqlVlmoCbmZhDCgtpl1KdShsJI2227BE3ccIa9ei6bik3tes1IWUYS42SdGIBm4gihU57zLUVY4qxP5aB4kJEei6GWLCn8fNkJc9rIaEt/wBM18wdERUuszt4dVGFiNe50GoLtezC9XNGS3Wase8wXrxbzfuZHcmNBx+uSqlWLsoNnBcgn94RXhFmKoz3P++RytnrckVyOUBWKmkkXMqkgftCLeE+XRpv3/QrY9djijjCUCACACACACBRiKzjWlWMlBJB0ZZsHiOs+uO84PJqy172RN52o/8As2U/OWvLEThqHO+bKdzzHrmiT7+Fc5QkwA9qe5u1PlXb302UKva20CPLK6xVkveyfp9VGRGIvCACACACACAOd8xHEu42q5Tewf0DfhAAPRHo+iVxbCn3EHX11WNZkaLSEjeSBEO9rO5j1Ua3FKgnDlRJ+QUPNGa211o95q3/AKNPuI/kkAa5UhvGTt++Ipwlb5CD/N9GcvZddlMmEBGKqghJNkyixr+kTF3CN5s4P3/RlbNYqtf3aOWOJJQIAIAIAIABAMQebfx2mvom/REd/oH0GPe/MhrvtWMqJk1he50soZzJqwR+PuazfhLaYqtoG9hJ5UxhekvKJKlSjdyRtOiLx5npGPEu6i97J2g800zbRpGUIAIAIAIAIA5yxyCcZ1gDaZternj0nRnoNL9KIOqs1mlvG4jvE8giFe07mOxGoxj8Wah9F6xGxadvE09I+iz7jQ5JOAYhnmiDpKkiQd4WWnb44cJI5toP830ZzFk/tte4ZeHKfh+mqmGqEqWLjyi46G3w4s+cmwv545q9rXldJ108LUtWEb1KNOL+wbuI02AgAgAgDGqc/L0uQen5xRSwwnSWUi5tyRnoUJ16ipw2sxzmoLLMagV2n4glFzVMW44yhegVLQUm9r6r8sZbqzq2k1CrtLadWNRZiJDNVxTmOagFAAIDaRbg3NJ9cdtoOOLCHx82Rd081WM+JY1yDZ7JSnMacKRYqYZJ4zoDqgBi5avF/A9KUSTotqRc/orUPVHnemocW/qLu8kTVo80kSaIs2AgAgAgAgAgBA49YTLZjTiUJKUrmGnBcbSoJJ85MeiaJnxtHwe5NeDZDzWLn4oZw2RFM7ZbDQ48UU4VnSkkd4NXBppjase3j/fUR+lPRJ/DzRockz/eua+oL9NuHCP0SP6l5M5uy7R9xsMo5R+XxhWEzDZacZYUhaFCygS4N7mjBwgqRlZ08POX9GXWUWqjQ3I40lAgAgAgCL5maIwTUiogdwnaf0hEtoT06H99TNa67JlvKyU7FwTIFSdFb5W6ocqiB5gIv07U499P3YXy/cttFikhPYzdcqeNKmU61rmy0gchCE+YCOy0bT5K0px93nrI2vLjVGzov2oM/lveMdUbpiFH/aFaS1jxpYSkF2ntLVbfOksa/JEASrKNzTwWynX7m+6nXy39ccHwhji+b3pEvZdkTSIM2wgAgAgAgAgBOZxyCpPEUjVkpKkPIAN9gWg7L8YIjteD1dVLeVH1ryZF3acKqmjW9sWbH+HsfaGJLo2HtM3lpyovuIwq1jOZrFNdkFybTaXSnukrJOpQPqjJRsY0pqaZgudKzuKTpuOMktydw7UZKffq83LqYlnJZTLaXbpWslSVXAO93J1xBcIb2hOmqEXmSedWzY0YbOlJNzewaO4tB9TwaQHiNEuBI0iOC8co6knHi51EiorOS5FhcEAeA40o2S4g8WkIu4skthTjHs2AvrPENphFZKNifzDx3I1+jtUyjh47q6lTqlo0dQ2JHKbHmjstEaHq2lV1q2NS1a87f4Iy4uY1I8WIygtrD2FA4R3EhJX0eHQRs5b6o5riu7u8LbOXmzeX+Ol3ISGA5B3EGPqYybaTs3u7pA1AJOmroMejxioxUVsRCZzrOuouAss78HKr9ATVJBnSqNO7rRSm6nWvxki20g2I5+GAEpg/F1QwnOqQUrck1K93lF6jypv3qunfiO0jo2nfQ16pLY/39xmo15Unq2DdZzAwu60hw1VtsqSDoLQoKTxHVtjjJ6GvlJpU8+BKK6pY2nv2+YW8MseSvqi3oe+/Dfy/cc5pbw9vmFvDLHkr6odD334b+X7jnNLee28a4ZcTdNalAP0lFPSIo9E3q/1srzmlvLicYYbUoJFbkbnhdA6Ytei71f6n4FecUvaMhvEdCdXoN1qnKVtsJpHXGN2F3FZdKXgyqr03949vTFGqkspt5+Qm2CbFKlocTFI07mhLjJSi/ig5U5rG08IpFC0EhuRpxSBZNmkbPFF0rm7zrlLxZbxKe5GQzSqay5psSEqhe8UMpB6Ixyua8liU34su5OC9SM0gxgZkRSKFchAZCGCmRT4oyyqap6aqVEmw8p11TpZV7mtJJvYKvY6+SOxseEFDk40q8cYWM7Vu7yNqWksuUWMmg00Uejy0lpqdU0gabiiSVq2lVzx3jmbuvzitKpsybtKHEiokPm8D4PpU6Z+oz24BTm6IbemUoSDe9gNp5ImIaW0jcQ5OlDOrGpZNZ29GD40mR/MjHklWaeaVRlOuNqcCnnyNFKgL9yBt22N4kdDaHqW1Tlq+3GpfUw3Nypx4sCU/2d8OKbYnsRzLVt2/4eVJG1IN1qHETYcxjpDSHVeAKwBoMQ4Nw9iNBFWpcu64RYPpTouD9oa/VACuxFkMLuO4cqpAsSJacTfXwBY3uUc8AQ1jJzGrrjiFU9hoIOpa5pFl8liT47QBf7SuM/kJP7yIAu9pLGCkaX/Lgbd6Zg39GK5BZ7SuMre8Sf3kQyDCfykxw04sCjbolJtpomWiFcgKgfNDIMN/LXGbBSF4emzpC/caK+gm0UBaOAcYsjT9r9SGjrBS0SR4oPD2lcstvUTGMosbpTq22q1/e3bxjdGk9sV4FeM95bbVi1oENGtpB26O664xu0t5baa8EVVSa2MvpqGN0JAEzX0pA4XrCMb0faPXyUfBFeVqe0ywrEOK0pKl1asJSNpLzmrzxTo6z/Cj4IcrU9plr214i8PVL70vrh0dZ/hR8EOVqe0y0vE1eWrSXWqgTwmZX1xerG1X+uPghys97LSqvV5xYSuozzyjqALy1E814yRtqEdkF4Io5yfrMqXw/iGqTIQ1SqlMukarsLJtymMsUorEVgsbyTPDeTGJKm6hdWDdLlr91pqC3SOJI2c5EVB0VTJCXptOl5GTb3OXl2w22kbyQLQBlWgAgAgCkAeRAFYArAFEb/LAHqAPKe954AN8QB6gAEAUV3p5IA06/eD82AOfM0fjXI/TK9MQAxcP/C0vyK9EwBNGPfU8/QYAkO9zQBUwAJ2QBWAP/9k="/>
          <p:cNvSpPr>
            <a:spLocks noChangeAspect="1" noChangeArrowheads="1"/>
          </p:cNvSpPr>
          <p:nvPr/>
        </p:nvSpPr>
        <p:spPr bwMode="auto">
          <a:xfrm>
            <a:off x="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8068" name="Picture 4" descr="http://t1.gstatic.com/images?q=tbn:ANd9GcRtKRI1q325kjXpH8yQfCZ4lyWknUd_lXPbPsFAcAK9XvPVx4X9jb8VW7Jp_g"/>
          <p:cNvPicPr>
            <a:picLocks noChangeAspect="1" noChangeArrowheads="1"/>
          </p:cNvPicPr>
          <p:nvPr/>
        </p:nvPicPr>
        <p:blipFill>
          <a:blip r:embed="rId2" cstate="print"/>
          <a:srcRect/>
          <a:stretch>
            <a:fillRect/>
          </a:stretch>
        </p:blipFill>
        <p:spPr bwMode="auto">
          <a:xfrm>
            <a:off x="2971800" y="1905000"/>
            <a:ext cx="2743200" cy="273100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00600"/>
          </a:xfrm>
        </p:spPr>
        <p:txBody>
          <a:bodyPr/>
          <a:lstStyle/>
          <a:p>
            <a:r>
              <a:rPr lang="en-US" dirty="0" smtClean="0"/>
              <a:t>Adding a student is also referred to as ‘creating a case’</a:t>
            </a:r>
          </a:p>
          <a:p>
            <a:r>
              <a:rPr lang="en-US" dirty="0" smtClean="0"/>
              <a:t>Insights always give a warning</a:t>
            </a:r>
          </a:p>
          <a:p>
            <a:r>
              <a:rPr lang="en-US" dirty="0" smtClean="0"/>
              <a:t>“Warning: Creating a case will use a case license. Are you sure you wish to continue?”</a:t>
            </a:r>
          </a:p>
          <a:p>
            <a:r>
              <a:rPr lang="en-US" dirty="0" err="1" smtClean="0"/>
              <a:t>SoonerStart</a:t>
            </a:r>
            <a:r>
              <a:rPr lang="en-US" dirty="0" smtClean="0"/>
              <a:t> has an unlimited number of cases.</a:t>
            </a:r>
          </a:p>
          <a:p>
            <a:r>
              <a:rPr lang="en-US" dirty="0" smtClean="0"/>
              <a:t>Only those with ‘Owner’ accounts can open cases.</a:t>
            </a:r>
          </a:p>
          <a:p>
            <a:r>
              <a:rPr lang="en-US" dirty="0" smtClean="0"/>
              <a:t>All participants today are “Owners”</a:t>
            </a:r>
          </a:p>
        </p:txBody>
      </p:sp>
      <p:sp>
        <p:nvSpPr>
          <p:cNvPr id="3" name="Title 2"/>
          <p:cNvSpPr>
            <a:spLocks noGrp="1"/>
          </p:cNvSpPr>
          <p:nvPr>
            <p:ph type="title"/>
          </p:nvPr>
        </p:nvSpPr>
        <p:spPr/>
        <p:txBody>
          <a:bodyPr/>
          <a:lstStyle/>
          <a:p>
            <a:r>
              <a:rPr lang="en-US" dirty="0" smtClean="0"/>
              <a:t>Adding a Student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990600"/>
          </a:xfrm>
        </p:spPr>
        <p:txBody>
          <a:bodyPr/>
          <a:lstStyle/>
          <a:p>
            <a:r>
              <a:rPr lang="en-US" dirty="0" smtClean="0"/>
              <a:t>You are now ready to build your first case in Insights!</a:t>
            </a:r>
            <a:endParaRPr lang="en-US" dirty="0"/>
          </a:p>
        </p:txBody>
      </p:sp>
      <p:sp>
        <p:nvSpPr>
          <p:cNvPr id="3" name="Title 2"/>
          <p:cNvSpPr>
            <a:spLocks noGrp="1"/>
          </p:cNvSpPr>
          <p:nvPr>
            <p:ph type="title"/>
          </p:nvPr>
        </p:nvSpPr>
        <p:spPr/>
        <p:txBody>
          <a:bodyPr/>
          <a:lstStyle/>
          <a:p>
            <a:r>
              <a:rPr lang="en-US" dirty="0" smtClean="0"/>
              <a:t>Adding a Student</a:t>
            </a:r>
            <a:endParaRPr lang="en-US" dirty="0"/>
          </a:p>
        </p:txBody>
      </p:sp>
      <p:pic>
        <p:nvPicPr>
          <p:cNvPr id="24578" name="Picture 2"/>
          <p:cNvPicPr>
            <a:picLocks noChangeAspect="1" noChangeArrowheads="1"/>
          </p:cNvPicPr>
          <p:nvPr/>
        </p:nvPicPr>
        <p:blipFill>
          <a:blip r:embed="rId2" cstate="print"/>
          <a:srcRect/>
          <a:stretch>
            <a:fillRect/>
          </a:stretch>
        </p:blipFill>
        <p:spPr bwMode="auto">
          <a:xfrm>
            <a:off x="1143000" y="1905000"/>
            <a:ext cx="7147560" cy="4467225"/>
          </a:xfrm>
          <a:prstGeom prst="rect">
            <a:avLst/>
          </a:prstGeom>
          <a:noFill/>
          <a:ln w="9525">
            <a:noFill/>
            <a:miter lim="800000"/>
            <a:headEnd/>
            <a:tailEnd/>
          </a:ln>
        </p:spPr>
      </p:pic>
      <p:sp>
        <p:nvSpPr>
          <p:cNvPr id="5" name="Right Arrow Callout 4"/>
          <p:cNvSpPr/>
          <p:nvPr/>
        </p:nvSpPr>
        <p:spPr>
          <a:xfrm>
            <a:off x="228600" y="3657600"/>
            <a:ext cx="1828800" cy="914400"/>
          </a:xfrm>
          <a:prstGeom prst="righ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Adding a Student</a:t>
            </a:r>
            <a:endParaRPr lang="en-US" sz="3600" b="1" dirty="0"/>
          </a:p>
        </p:txBody>
      </p:sp>
      <p:pic>
        <p:nvPicPr>
          <p:cNvPr id="26626" name="Picture 2"/>
          <p:cNvPicPr>
            <a:picLocks noChangeAspect="1" noChangeArrowheads="1"/>
          </p:cNvPicPr>
          <p:nvPr/>
        </p:nvPicPr>
        <p:blipFill>
          <a:blip r:embed="rId2" cstate="print"/>
          <a:srcRect b="2804"/>
          <a:stretch>
            <a:fillRect/>
          </a:stretch>
        </p:blipFill>
        <p:spPr bwMode="auto">
          <a:xfrm>
            <a:off x="457200" y="1066800"/>
            <a:ext cx="8153400" cy="4953000"/>
          </a:xfrm>
          <a:prstGeom prst="rect">
            <a:avLst/>
          </a:prstGeom>
          <a:noFill/>
          <a:ln w="9525">
            <a:noFill/>
            <a:miter lim="800000"/>
            <a:headEnd/>
            <a:tailEnd/>
          </a:ln>
        </p:spPr>
      </p:pic>
      <p:sp>
        <p:nvSpPr>
          <p:cNvPr id="4" name="Right Arrow Callout 3"/>
          <p:cNvSpPr/>
          <p:nvPr/>
        </p:nvSpPr>
        <p:spPr>
          <a:xfrm>
            <a:off x="457200" y="2895600"/>
            <a:ext cx="2743200" cy="838200"/>
          </a:xfrm>
          <a:prstGeom prst="rightArrowCallout">
            <a:avLst>
              <a:gd name="adj1" fmla="val 25000"/>
              <a:gd name="adj2" fmla="val 25000"/>
              <a:gd name="adj3" fmla="val 25000"/>
              <a:gd name="adj4" fmla="val 7976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name, DOB &amp; gender here</a:t>
            </a:r>
            <a:endParaRPr lang="en-US" dirty="0"/>
          </a:p>
        </p:txBody>
      </p:sp>
      <p:sp>
        <p:nvSpPr>
          <p:cNvPr id="5" name="Right Arrow Callout 4"/>
          <p:cNvSpPr/>
          <p:nvPr/>
        </p:nvSpPr>
        <p:spPr>
          <a:xfrm>
            <a:off x="1447800" y="4114800"/>
            <a:ext cx="1828800" cy="304800"/>
          </a:xfrm>
          <a:prstGeom prst="righ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School</a:t>
            </a:r>
            <a:endParaRPr lang="en-US" dirty="0"/>
          </a:p>
        </p:txBody>
      </p:sp>
      <p:sp>
        <p:nvSpPr>
          <p:cNvPr id="6" name="Right Arrow Callout 5"/>
          <p:cNvSpPr/>
          <p:nvPr/>
        </p:nvSpPr>
        <p:spPr>
          <a:xfrm>
            <a:off x="838200" y="4495800"/>
            <a:ext cx="2514600" cy="685800"/>
          </a:xfrm>
          <a:prstGeom prst="rightArrowCallout">
            <a:avLst>
              <a:gd name="adj1" fmla="val 25000"/>
              <a:gd name="adj2" fmla="val 25000"/>
              <a:gd name="adj3" fmla="val 25000"/>
              <a:gd name="adj4" fmla="val 8904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Misc. info can go here. E.g., meds, etc.</a:t>
            </a:r>
            <a:endParaRPr lang="en-US" sz="1600" dirty="0"/>
          </a:p>
        </p:txBody>
      </p:sp>
      <p:sp>
        <p:nvSpPr>
          <p:cNvPr id="7" name="Left Arrow Callout 6"/>
          <p:cNvSpPr/>
          <p:nvPr/>
        </p:nvSpPr>
        <p:spPr>
          <a:xfrm>
            <a:off x="6324600" y="3124200"/>
            <a:ext cx="2667000" cy="1524000"/>
          </a:xfrm>
          <a:prstGeom prst="leftArrowCallout">
            <a:avLst>
              <a:gd name="adj1" fmla="val 25352"/>
              <a:gd name="adj2" fmla="val 21620"/>
              <a:gd name="adj3" fmla="val 19930"/>
              <a:gd name="adj4" fmla="val 7994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Answer this carefully. Student should be almost completely non-verbal to say that the are unable to speak</a:t>
            </a:r>
            <a:endParaRPr lang="en-US" sz="1500" dirty="0"/>
          </a:p>
        </p:txBody>
      </p:sp>
      <p:sp>
        <p:nvSpPr>
          <p:cNvPr id="8" name="Down Arrow Callout 7"/>
          <p:cNvSpPr/>
          <p:nvPr/>
        </p:nvSpPr>
        <p:spPr>
          <a:xfrm>
            <a:off x="1752600" y="1066800"/>
            <a:ext cx="4648200" cy="1524000"/>
          </a:xfrm>
          <a:prstGeom prst="down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These 2 tabs can be  used if you like but are not required. You can always go back and fill them in at a point in the future</a:t>
            </a:r>
            <a:endParaRPr lang="en-US" dirty="0"/>
          </a:p>
        </p:txBody>
      </p:sp>
      <p:sp>
        <p:nvSpPr>
          <p:cNvPr id="9" name="Right Arrow Callout 8"/>
          <p:cNvSpPr/>
          <p:nvPr/>
        </p:nvSpPr>
        <p:spPr>
          <a:xfrm>
            <a:off x="5029200" y="5105400"/>
            <a:ext cx="1447800" cy="381000"/>
          </a:xfrm>
          <a:prstGeom prst="right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SAVE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par>
                          <p:cTn id="13" fill="hold">
                            <p:stCondLst>
                              <p:cond delay="0"/>
                            </p:stCondLst>
                            <p:childTnLst>
                              <p:par>
                                <p:cTn id="14" presetID="2" presetClass="entr" presetSubtype="2"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fill="hold"/>
                                        <p:tgtEl>
                                          <p:spTgt spid="7"/>
                                        </p:tgtEl>
                                        <p:attrNameLst>
                                          <p:attrName>ppt_x</p:attrName>
                                        </p:attrNameLst>
                                      </p:cBhvr>
                                      <p:tavLst>
                                        <p:tav tm="0">
                                          <p:val>
                                            <p:strVal val="1+#ppt_w/2"/>
                                          </p:val>
                                        </p:tav>
                                        <p:tav tm="100000">
                                          <p:val>
                                            <p:strVal val="#ppt_x"/>
                                          </p:val>
                                        </p:tav>
                                      </p:tavLst>
                                    </p:anim>
                                    <p:anim calcmode="lin" valueType="num">
                                      <p:cBhvr additive="base">
                                        <p:cTn id="17"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7"/>
                                        </p:tgtEl>
                                        <p:attrNameLst>
                                          <p:attrName>style.visibility</p:attrName>
                                        </p:attrNameLst>
                                      </p:cBhvr>
                                      <p:to>
                                        <p:strVal val="hidden"/>
                                      </p:to>
                                    </p:set>
                                  </p:childTnLst>
                                </p:cTn>
                              </p:par>
                            </p:childTnLst>
                          </p:cTn>
                        </p:par>
                        <p:par>
                          <p:cTn id="22" fill="hold">
                            <p:stCondLst>
                              <p:cond delay="0"/>
                            </p:stCondLst>
                            <p:childTnLst>
                              <p:par>
                                <p:cTn id="23" presetID="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0-#ppt_w/2"/>
                                          </p:val>
                                        </p:tav>
                                        <p:tav tm="100000">
                                          <p:val>
                                            <p:strVal val="#ppt_x"/>
                                          </p:val>
                                        </p:tav>
                                      </p:tavLst>
                                    </p:anim>
                                    <p:anim calcmode="lin" valueType="num">
                                      <p:cBhvr additive="base">
                                        <p:cTn id="26"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par>
                          <p:cTn id="31" fill="hold">
                            <p:stCondLst>
                              <p:cond delay="0"/>
                            </p:stCondLst>
                            <p:childTnLst>
                              <p:par>
                                <p:cTn id="32" presetID="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000" fill="hold"/>
                                        <p:tgtEl>
                                          <p:spTgt spid="6"/>
                                        </p:tgtEl>
                                        <p:attrNameLst>
                                          <p:attrName>ppt_x</p:attrName>
                                        </p:attrNameLst>
                                      </p:cBhvr>
                                      <p:tavLst>
                                        <p:tav tm="0">
                                          <p:val>
                                            <p:strVal val="0-#ppt_w/2"/>
                                          </p:val>
                                        </p:tav>
                                        <p:tav tm="100000">
                                          <p:val>
                                            <p:strVal val="#ppt_x"/>
                                          </p:val>
                                        </p:tav>
                                      </p:tavLst>
                                    </p:anim>
                                    <p:anim calcmode="lin" valueType="num">
                                      <p:cBhvr additive="base">
                                        <p:cTn id="35"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6"/>
                                        </p:tgtEl>
                                        <p:attrNameLst>
                                          <p:attrName>style.visibility</p:attrName>
                                        </p:attrNameLst>
                                      </p:cBhvr>
                                      <p:to>
                                        <p:strVal val="hidden"/>
                                      </p:to>
                                    </p:set>
                                  </p:childTnLst>
                                </p:cTn>
                              </p:par>
                            </p:childTnLst>
                          </p:cTn>
                        </p:par>
                        <p:par>
                          <p:cTn id="40" fill="hold">
                            <p:stCondLst>
                              <p:cond delay="0"/>
                            </p:stCondLst>
                            <p:childTnLst>
                              <p:par>
                                <p:cTn id="41" presetID="2" presetClass="entr" presetSubtype="1"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1000" fill="hold"/>
                                        <p:tgtEl>
                                          <p:spTgt spid="8"/>
                                        </p:tgtEl>
                                        <p:attrNameLst>
                                          <p:attrName>ppt_x</p:attrName>
                                        </p:attrNameLst>
                                      </p:cBhvr>
                                      <p:tavLst>
                                        <p:tav tm="0">
                                          <p:val>
                                            <p:strVal val="#ppt_x"/>
                                          </p:val>
                                        </p:tav>
                                        <p:tav tm="100000">
                                          <p:val>
                                            <p:strVal val="#ppt_x"/>
                                          </p:val>
                                        </p:tav>
                                      </p:tavLst>
                                    </p:anim>
                                    <p:anim calcmode="lin" valueType="num">
                                      <p:cBhvr additive="base">
                                        <p:cTn id="44"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8"/>
                                        </p:tgtEl>
                                        <p:attrNameLst>
                                          <p:attrName>style.visibility</p:attrName>
                                        </p:attrNameLst>
                                      </p:cBhvr>
                                      <p:to>
                                        <p:strVal val="hidden"/>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lstStyle/>
          <a:p>
            <a:r>
              <a:rPr lang="en-US" sz="3600" b="1" dirty="0" smtClean="0"/>
              <a:t>Adding a Student</a:t>
            </a:r>
            <a:endParaRPr lang="en-US" sz="3600" b="1" dirty="0"/>
          </a:p>
        </p:txBody>
      </p:sp>
      <p:pic>
        <p:nvPicPr>
          <p:cNvPr id="27650" name="Picture 2"/>
          <p:cNvPicPr>
            <a:picLocks noChangeAspect="1" noChangeArrowheads="1"/>
          </p:cNvPicPr>
          <p:nvPr/>
        </p:nvPicPr>
        <p:blipFill>
          <a:blip r:embed="rId2" cstate="print"/>
          <a:srcRect/>
          <a:stretch>
            <a:fillRect/>
          </a:stretch>
        </p:blipFill>
        <p:spPr bwMode="auto">
          <a:xfrm>
            <a:off x="228600" y="838200"/>
            <a:ext cx="8534400" cy="5334000"/>
          </a:xfrm>
          <a:prstGeom prst="rect">
            <a:avLst/>
          </a:prstGeom>
          <a:noFill/>
          <a:ln w="9525">
            <a:noFill/>
            <a:miter lim="800000"/>
            <a:headEnd/>
            <a:tailEnd/>
          </a:ln>
        </p:spPr>
      </p:pic>
      <p:sp>
        <p:nvSpPr>
          <p:cNvPr id="4" name="Up Arrow Callout 3"/>
          <p:cNvSpPr/>
          <p:nvPr/>
        </p:nvSpPr>
        <p:spPr>
          <a:xfrm>
            <a:off x="1447800" y="2667000"/>
            <a:ext cx="2971800" cy="1143000"/>
          </a:xfrm>
          <a:prstGeom prst="up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 students you have added will be listed here</a:t>
            </a:r>
            <a:endParaRPr lang="en-US" dirty="0"/>
          </a:p>
        </p:txBody>
      </p:sp>
      <p:sp>
        <p:nvSpPr>
          <p:cNvPr id="6" name="Up Arrow Callout 5"/>
          <p:cNvSpPr/>
          <p:nvPr/>
        </p:nvSpPr>
        <p:spPr>
          <a:xfrm>
            <a:off x="4114800" y="3581400"/>
            <a:ext cx="3200400" cy="2667000"/>
          </a:xfrm>
          <a:prstGeom prst="up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 this button to add team members-you can add anyone who already has an account.-Otherwise contact us to create an account</a:t>
            </a:r>
            <a:endParaRPr lang="en-US" dirty="0"/>
          </a:p>
        </p:txBody>
      </p:sp>
      <p:sp>
        <p:nvSpPr>
          <p:cNvPr id="7" name="Up Arrow Callout 6"/>
          <p:cNvSpPr/>
          <p:nvPr/>
        </p:nvSpPr>
        <p:spPr>
          <a:xfrm rot="19933170">
            <a:off x="5762550" y="2474126"/>
            <a:ext cx="2827228" cy="1557154"/>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button closes cases-NO!!!!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par>
                          <p:cTn id="13" fill="hold">
                            <p:stCondLst>
                              <p:cond delay="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6"/>
                                        </p:tgtEl>
                                        <p:attrNameLst>
                                          <p:attrName>style.visibility</p:attrName>
                                        </p:attrNameLst>
                                      </p:cBhvr>
                                      <p:to>
                                        <p:strVal val="hidden"/>
                                      </p:to>
                                    </p:set>
                                  </p:childTnLst>
                                </p:cTn>
                              </p:par>
                            </p:childTnLst>
                          </p:cTn>
                        </p:par>
                        <p:par>
                          <p:cTn id="22" fill="hold">
                            <p:stCondLst>
                              <p:cond delay="0"/>
                            </p:stCondLst>
                            <p:childTnLst>
                              <p:par>
                                <p:cTn id="23" presetID="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Part II-Building a Case</a:t>
            </a:r>
            <a:endParaRPr lang="en-US" sz="3600" b="1" dirty="0"/>
          </a:p>
        </p:txBody>
      </p:sp>
      <p:pic>
        <p:nvPicPr>
          <p:cNvPr id="93186" name="Picture 2" descr="http://public.blu.livefilestore.com/y1pt_hmIub0YM91HGR0HkQcsS6-klsDFq3MzveisqjGZ3U5nCCoCbqNYar8f1v4BDPlKhqXPpR7r9amFUw84DUMbg/CLIPART_OF_32162_SMJPG.jpg?psid=1"/>
          <p:cNvPicPr>
            <a:picLocks noChangeAspect="1" noChangeArrowheads="1"/>
          </p:cNvPicPr>
          <p:nvPr/>
        </p:nvPicPr>
        <p:blipFill>
          <a:blip r:embed="rId2" cstate="print"/>
          <a:srcRect/>
          <a:stretch>
            <a:fillRect/>
          </a:stretch>
        </p:blipFill>
        <p:spPr bwMode="auto">
          <a:xfrm>
            <a:off x="3276600" y="1676400"/>
            <a:ext cx="2190750" cy="357405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Introductions</a:t>
            </a:r>
          </a:p>
          <a:p>
            <a:r>
              <a:rPr lang="en-US" dirty="0" smtClean="0"/>
              <a:t>Creating an Insights to Behavior Account</a:t>
            </a:r>
          </a:p>
          <a:p>
            <a:r>
              <a:rPr lang="en-US" dirty="0" smtClean="0"/>
              <a:t>Using Insights:</a:t>
            </a:r>
          </a:p>
          <a:p>
            <a:pPr marL="0" indent="0">
              <a:buNone/>
            </a:pPr>
            <a:r>
              <a:rPr lang="en-US" dirty="0" smtClean="0"/>
              <a:t>	Part I- Add a Student (opening a case)</a:t>
            </a:r>
          </a:p>
          <a:p>
            <a:pPr marL="0" indent="0">
              <a:buNone/>
            </a:pPr>
            <a:r>
              <a:rPr lang="en-US" dirty="0"/>
              <a:t>	</a:t>
            </a:r>
            <a:r>
              <a:rPr lang="en-US" dirty="0" smtClean="0"/>
              <a:t>Part II- Skills Assessment options</a:t>
            </a:r>
          </a:p>
          <a:p>
            <a:pPr marL="0" indent="0">
              <a:buNone/>
            </a:pPr>
            <a:r>
              <a:rPr lang="en-US" dirty="0" smtClean="0"/>
              <a:t>	Part III-Add Objectives to Identified Deficits</a:t>
            </a:r>
          </a:p>
          <a:p>
            <a:pPr marL="0" indent="0">
              <a:buNone/>
            </a:pPr>
            <a:r>
              <a:rPr lang="en-US" dirty="0" smtClean="0"/>
              <a:t>	Part IV- Add Activities to Teach Objectives</a:t>
            </a:r>
          </a:p>
          <a:p>
            <a:pPr marL="0" indent="0">
              <a:buNone/>
            </a:pPr>
            <a:r>
              <a:rPr lang="en-US" dirty="0" smtClean="0"/>
              <a:t>	Part V- Reporting Progress with Graphs</a:t>
            </a:r>
            <a:endParaRPr lang="en-US" dirty="0"/>
          </a:p>
        </p:txBody>
      </p:sp>
      <p:sp>
        <p:nvSpPr>
          <p:cNvPr id="3" name="Title 2"/>
          <p:cNvSpPr>
            <a:spLocks noGrp="1"/>
          </p:cNvSpPr>
          <p:nvPr>
            <p:ph type="title"/>
          </p:nvPr>
        </p:nvSpPr>
        <p:spPr/>
        <p:txBody>
          <a:bodyPr/>
          <a:lstStyle/>
          <a:p>
            <a:r>
              <a:rPr lang="en-US" dirty="0" smtClean="0"/>
              <a:t>Agenda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1371600"/>
          </a:xfrm>
        </p:spPr>
        <p:txBody>
          <a:bodyPr/>
          <a:lstStyle/>
          <a:p>
            <a:r>
              <a:rPr lang="en-US" dirty="0" smtClean="0"/>
              <a:t>Now you are ready to start adding information to this student’s case so you can build a Skills Acquisition Plan.</a:t>
            </a:r>
          </a:p>
          <a:p>
            <a:r>
              <a:rPr lang="en-US" dirty="0" smtClean="0"/>
              <a:t>Click on the student’s name to begin loading information.</a:t>
            </a:r>
            <a:endParaRPr lang="en-US" dirty="0"/>
          </a:p>
        </p:txBody>
      </p:sp>
      <p:sp>
        <p:nvSpPr>
          <p:cNvPr id="3" name="Title 2"/>
          <p:cNvSpPr>
            <a:spLocks noGrp="1"/>
          </p:cNvSpPr>
          <p:nvPr>
            <p:ph type="title"/>
          </p:nvPr>
        </p:nvSpPr>
        <p:spPr/>
        <p:txBody>
          <a:bodyPr/>
          <a:lstStyle/>
          <a:p>
            <a:r>
              <a:rPr lang="en-US" dirty="0" smtClean="0"/>
              <a:t>Building a Case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Manage Students – Your Caseload</a:t>
            </a:r>
            <a:endParaRPr lang="en-US" sz="2800" dirty="0"/>
          </a:p>
        </p:txBody>
      </p:sp>
      <p:sp>
        <p:nvSpPr>
          <p:cNvPr id="6" name="Up Arrow Callout 5"/>
          <p:cNvSpPr/>
          <p:nvPr/>
        </p:nvSpPr>
        <p:spPr>
          <a:xfrm>
            <a:off x="3048000" y="3886200"/>
            <a:ext cx="1447800" cy="16764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Content Placeholder 10" descr="Manage Students.pdf"/>
          <p:cNvPicPr>
            <a:picLocks noGrp="1" noChangeAspect="1"/>
          </p:cNvPicPr>
          <p:nvPr>
            <p:ph idx="1"/>
          </p:nvPr>
        </p:nvPicPr>
        <p:blipFill rotWithShape="1">
          <a:blip r:embed="rId3">
            <a:extLst>
              <a:ext uri="{28A0092B-C50C-407E-A947-70E740481C1C}">
                <a14:useLocalDpi xmlns:a14="http://schemas.microsoft.com/office/drawing/2010/main" val="0"/>
              </a:ext>
            </a:extLst>
          </a:blip>
          <a:srcRect l="-39844" t="-1887" r="-29593" b="1887"/>
          <a:stretch/>
        </p:blipFill>
        <p:spPr>
          <a:xfrm>
            <a:off x="152400" y="1219200"/>
            <a:ext cx="8610600" cy="5384800"/>
          </a:xfrm>
        </p:spPr>
      </p:pic>
      <p:sp>
        <p:nvSpPr>
          <p:cNvPr id="12" name="Up Arrow Callout 11"/>
          <p:cNvSpPr/>
          <p:nvPr/>
        </p:nvSpPr>
        <p:spPr>
          <a:xfrm>
            <a:off x="1981200" y="3657600"/>
            <a:ext cx="2971800" cy="13716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133600" y="4343400"/>
            <a:ext cx="2743200" cy="523220"/>
          </a:xfrm>
          <a:prstGeom prst="rect">
            <a:avLst/>
          </a:prstGeom>
          <a:noFill/>
        </p:spPr>
        <p:txBody>
          <a:bodyPr wrap="square" rtlCol="0">
            <a:spAutoFit/>
          </a:bodyPr>
          <a:lstStyle/>
          <a:p>
            <a:pPr algn="ctr"/>
            <a:r>
              <a:rPr lang="en-US" sz="1400" dirty="0" smtClean="0">
                <a:solidFill>
                  <a:srgbClr val="003C71"/>
                </a:solidFill>
              </a:rPr>
              <a:t>Click on the Student’s Name to Begin Skills Plan</a:t>
            </a:r>
          </a:p>
        </p:txBody>
      </p:sp>
    </p:spTree>
    <p:extLst>
      <p:ext uri="{BB962C8B-B14F-4D97-AF65-F5344CB8AC3E}">
        <p14:creationId xmlns:p14="http://schemas.microsoft.com/office/powerpoint/2010/main" val="1347817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art Skills plan.pdf"/>
          <p:cNvPicPr>
            <a:picLocks noGrp="1" noChangeAspect="1"/>
          </p:cNvPicPr>
          <p:nvPr>
            <p:ph idx="1"/>
          </p:nvPr>
        </p:nvPicPr>
        <p:blipFill>
          <a:blip r:embed="rId2">
            <a:extLst>
              <a:ext uri="{28A0092B-C50C-407E-A947-70E740481C1C}">
                <a14:useLocalDpi xmlns:a14="http://schemas.microsoft.com/office/drawing/2010/main" val="0"/>
              </a:ext>
            </a:extLst>
          </a:blip>
          <a:srcRect l="-59152" r="-59152"/>
          <a:stretch>
            <a:fillRect/>
          </a:stretch>
        </p:blipFill>
        <p:spPr>
          <a:xfrm>
            <a:off x="-1600200" y="1066800"/>
            <a:ext cx="8229600" cy="4800600"/>
          </a:xfrm>
        </p:spPr>
      </p:pic>
      <p:sp>
        <p:nvSpPr>
          <p:cNvPr id="3" name="Title 2"/>
          <p:cNvSpPr>
            <a:spLocks noGrp="1"/>
          </p:cNvSpPr>
          <p:nvPr>
            <p:ph type="title"/>
          </p:nvPr>
        </p:nvSpPr>
        <p:spPr/>
        <p:txBody>
          <a:bodyPr/>
          <a:lstStyle/>
          <a:p>
            <a:r>
              <a:rPr lang="en-US" dirty="0" smtClean="0"/>
              <a:t>Skills Plan</a:t>
            </a:r>
            <a:endParaRPr lang="en-US" dirty="0"/>
          </a:p>
        </p:txBody>
      </p:sp>
      <p:sp>
        <p:nvSpPr>
          <p:cNvPr id="5" name="Left Arrow Callout 4"/>
          <p:cNvSpPr/>
          <p:nvPr/>
        </p:nvSpPr>
        <p:spPr>
          <a:xfrm>
            <a:off x="4419600" y="838200"/>
            <a:ext cx="2895600" cy="1752600"/>
          </a:xfrm>
          <a:prstGeom prst="lef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791200" y="1143000"/>
            <a:ext cx="1219200" cy="1200328"/>
          </a:xfrm>
          <a:prstGeom prst="rect">
            <a:avLst/>
          </a:prstGeom>
          <a:noFill/>
        </p:spPr>
        <p:txBody>
          <a:bodyPr wrap="square" rtlCol="0">
            <a:spAutoFit/>
          </a:bodyPr>
          <a:lstStyle/>
          <a:p>
            <a:pPr algn="ctr"/>
            <a:r>
              <a:rPr lang="en-US" sz="2400" dirty="0" smtClean="0">
                <a:solidFill>
                  <a:srgbClr val="003C71"/>
                </a:solidFill>
              </a:rPr>
              <a:t>Click Skills Plan</a:t>
            </a:r>
          </a:p>
        </p:txBody>
      </p:sp>
    </p:spTree>
    <p:extLst>
      <p:ext uri="{BB962C8B-B14F-4D97-AF65-F5344CB8AC3E}">
        <p14:creationId xmlns:p14="http://schemas.microsoft.com/office/powerpoint/2010/main" val="2514491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kills Acquisition Plan.pdf"/>
          <p:cNvPicPr>
            <a:picLocks noGrp="1" noChangeAspect="1"/>
          </p:cNvPicPr>
          <p:nvPr>
            <p:ph idx="1"/>
          </p:nvPr>
        </p:nvPicPr>
        <p:blipFill>
          <a:blip r:embed="rId2">
            <a:extLst>
              <a:ext uri="{28A0092B-C50C-407E-A947-70E740481C1C}">
                <a14:useLocalDpi xmlns:a14="http://schemas.microsoft.com/office/drawing/2010/main" val="0"/>
              </a:ext>
            </a:extLst>
          </a:blip>
          <a:srcRect l="-59152" r="-59152"/>
          <a:stretch>
            <a:fillRect/>
          </a:stretch>
        </p:blipFill>
        <p:spPr>
          <a:xfrm>
            <a:off x="990600" y="914400"/>
            <a:ext cx="8229600" cy="5257800"/>
          </a:xfrm>
        </p:spPr>
      </p:pic>
      <p:sp>
        <p:nvSpPr>
          <p:cNvPr id="3" name="Title 2"/>
          <p:cNvSpPr>
            <a:spLocks noGrp="1"/>
          </p:cNvSpPr>
          <p:nvPr>
            <p:ph type="title"/>
          </p:nvPr>
        </p:nvSpPr>
        <p:spPr/>
        <p:txBody>
          <a:bodyPr/>
          <a:lstStyle/>
          <a:p>
            <a:r>
              <a:rPr lang="en-US" dirty="0" smtClean="0"/>
              <a:t>Skills Acquisition Plan</a:t>
            </a:r>
            <a:endParaRPr lang="en-US" dirty="0"/>
          </a:p>
        </p:txBody>
      </p:sp>
      <p:sp>
        <p:nvSpPr>
          <p:cNvPr id="5" name="Right Arrow Callout 4"/>
          <p:cNvSpPr/>
          <p:nvPr/>
        </p:nvSpPr>
        <p:spPr>
          <a:xfrm>
            <a:off x="1219200" y="1295400"/>
            <a:ext cx="2667000" cy="243840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371600" y="1600200"/>
            <a:ext cx="1447800" cy="1569660"/>
          </a:xfrm>
          <a:prstGeom prst="rect">
            <a:avLst/>
          </a:prstGeom>
          <a:noFill/>
        </p:spPr>
        <p:txBody>
          <a:bodyPr wrap="square" rtlCol="0">
            <a:spAutoFit/>
          </a:bodyPr>
          <a:lstStyle/>
          <a:p>
            <a:pPr algn="ctr"/>
            <a:r>
              <a:rPr lang="en-US" sz="1600" dirty="0" smtClean="0">
                <a:solidFill>
                  <a:srgbClr val="003C71"/>
                </a:solidFill>
              </a:rPr>
              <a:t>Task Choices:</a:t>
            </a:r>
          </a:p>
          <a:p>
            <a:pPr algn="ctr"/>
            <a:r>
              <a:rPr lang="en-US" sz="1600" dirty="0" smtClean="0">
                <a:solidFill>
                  <a:srgbClr val="003C71"/>
                </a:solidFill>
              </a:rPr>
              <a:t>*</a:t>
            </a:r>
            <a:r>
              <a:rPr lang="en-US" sz="1600" dirty="0">
                <a:solidFill>
                  <a:srgbClr val="003C71"/>
                </a:solidFill>
              </a:rPr>
              <a:t> </a:t>
            </a:r>
            <a:r>
              <a:rPr lang="en-US" sz="1600" dirty="0" smtClean="0">
                <a:solidFill>
                  <a:srgbClr val="003C71"/>
                </a:solidFill>
              </a:rPr>
              <a:t>Skills Assessment</a:t>
            </a:r>
          </a:p>
          <a:p>
            <a:pPr algn="ctr"/>
            <a:r>
              <a:rPr lang="en-US" sz="1600" dirty="0" smtClean="0">
                <a:solidFill>
                  <a:srgbClr val="003C71"/>
                </a:solidFill>
              </a:rPr>
              <a:t>Or  </a:t>
            </a:r>
          </a:p>
          <a:p>
            <a:pPr algn="ctr"/>
            <a:r>
              <a:rPr lang="en-US" sz="1600" dirty="0" smtClean="0">
                <a:solidFill>
                  <a:srgbClr val="003C71"/>
                </a:solidFill>
              </a:rPr>
              <a:t>* Add Specific Objectives</a:t>
            </a:r>
          </a:p>
        </p:txBody>
      </p:sp>
      <p:sp>
        <p:nvSpPr>
          <p:cNvPr id="8" name="TextBox 7"/>
          <p:cNvSpPr txBox="1"/>
          <p:nvPr/>
        </p:nvSpPr>
        <p:spPr>
          <a:xfrm>
            <a:off x="228600" y="3886200"/>
            <a:ext cx="2895600" cy="2031325"/>
          </a:xfrm>
          <a:prstGeom prst="rect">
            <a:avLst/>
          </a:prstGeom>
          <a:noFill/>
        </p:spPr>
        <p:txBody>
          <a:bodyPr wrap="square" rtlCol="0">
            <a:spAutoFit/>
          </a:bodyPr>
          <a:lstStyle/>
          <a:p>
            <a:pPr algn="ctr"/>
            <a:r>
              <a:rPr lang="en-US" dirty="0" smtClean="0">
                <a:solidFill>
                  <a:srgbClr val="003C71"/>
                </a:solidFill>
              </a:rPr>
              <a:t>Skills Assessment will prompt menu driven questions through all Domain Areas, assessing the ‘Whole Child’ resulting in Skill Deficits for each domain </a:t>
            </a:r>
          </a:p>
        </p:txBody>
      </p:sp>
    </p:spTree>
    <p:extLst>
      <p:ext uri="{BB962C8B-B14F-4D97-AF65-F5344CB8AC3E}">
        <p14:creationId xmlns:p14="http://schemas.microsoft.com/office/powerpoint/2010/main" val="3837870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latin typeface="Tahoma" pitchFamily="34" charset="0"/>
                <a:cs typeface="Tahoma" pitchFamily="34" charset="0"/>
              </a:rPr>
              <a:t>SKILLS DEVELOPMENT</a:t>
            </a:r>
            <a:endParaRPr lang="en-US" b="1" dirty="0">
              <a:latin typeface="Tahoma" pitchFamily="34" charset="0"/>
              <a:cs typeface="Tahoma" pitchFamily="34" charset="0"/>
            </a:endParaRPr>
          </a:p>
        </p:txBody>
      </p:sp>
      <p:pic>
        <p:nvPicPr>
          <p:cNvPr id="4" name="Content Placeholder 3" descr="Diagram - Objectives.bmp"/>
          <p:cNvPicPr>
            <a:picLocks noGrp="1"/>
          </p:cNvPicPr>
          <p:nvPr>
            <p:ph idx="1"/>
          </p:nvPr>
        </p:nvPicPr>
        <p:blipFill>
          <a:blip r:embed="rId2" cstate="print"/>
          <a:srcRect t="10276" b="10276"/>
          <a:stretch>
            <a:fillRect/>
          </a:stretch>
        </p:blipFill>
        <p:spPr>
          <a:prstGeom prst="rect">
            <a:avLst/>
          </a:prstGeom>
        </p:spPr>
      </p:pic>
    </p:spTree>
    <p:extLst>
      <p:ext uri="{BB962C8B-B14F-4D97-AF65-F5344CB8AC3E}">
        <p14:creationId xmlns:p14="http://schemas.microsoft.com/office/powerpoint/2010/main" val="292410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2-06 at 7.41.52 AM.png"/>
          <p:cNvPicPr>
            <a:picLocks noGrp="1" noChangeAspect="1"/>
          </p:cNvPicPr>
          <p:nvPr>
            <p:ph idx="1"/>
          </p:nvPr>
        </p:nvPicPr>
        <p:blipFill>
          <a:blip r:embed="rId2">
            <a:extLst>
              <a:ext uri="{28A0092B-C50C-407E-A947-70E740481C1C}">
                <a14:useLocalDpi xmlns:a14="http://schemas.microsoft.com/office/drawing/2010/main" val="0"/>
              </a:ext>
            </a:extLst>
          </a:blip>
          <a:srcRect l="5847" r="5847"/>
          <a:stretch>
            <a:fillRect/>
          </a:stretch>
        </p:blipFill>
        <p:spPr/>
      </p:pic>
      <p:sp>
        <p:nvSpPr>
          <p:cNvPr id="3" name="Title 2"/>
          <p:cNvSpPr>
            <a:spLocks noGrp="1"/>
          </p:cNvSpPr>
          <p:nvPr>
            <p:ph type="title"/>
          </p:nvPr>
        </p:nvSpPr>
        <p:spPr/>
        <p:txBody>
          <a:bodyPr/>
          <a:lstStyle/>
          <a:p>
            <a:r>
              <a:rPr lang="en-US" dirty="0" smtClean="0"/>
              <a:t>Skills Assessment</a:t>
            </a:r>
            <a:endParaRPr lang="en-US" dirty="0"/>
          </a:p>
        </p:txBody>
      </p:sp>
      <p:sp>
        <p:nvSpPr>
          <p:cNvPr id="5" name="Up Arrow Callout 4"/>
          <p:cNvSpPr/>
          <p:nvPr/>
        </p:nvSpPr>
        <p:spPr>
          <a:xfrm>
            <a:off x="3657600" y="4267200"/>
            <a:ext cx="2667000" cy="10668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886200" y="4724400"/>
            <a:ext cx="2286000" cy="523220"/>
          </a:xfrm>
          <a:prstGeom prst="rect">
            <a:avLst/>
          </a:prstGeom>
          <a:noFill/>
        </p:spPr>
        <p:txBody>
          <a:bodyPr wrap="square" rtlCol="0">
            <a:spAutoFit/>
          </a:bodyPr>
          <a:lstStyle/>
          <a:p>
            <a:pPr algn="ctr"/>
            <a:r>
              <a:rPr lang="en-US" sz="1400" dirty="0" smtClean="0">
                <a:solidFill>
                  <a:srgbClr val="003C71"/>
                </a:solidFill>
              </a:rPr>
              <a:t>Click NEXT after each question</a:t>
            </a:r>
          </a:p>
        </p:txBody>
      </p:sp>
    </p:spTree>
    <p:extLst>
      <p:ext uri="{BB962C8B-B14F-4D97-AF65-F5344CB8AC3E}">
        <p14:creationId xmlns:p14="http://schemas.microsoft.com/office/powerpoint/2010/main" val="1118630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entire Skills Assessment length depends on the developmental level of child</a:t>
            </a:r>
          </a:p>
          <a:p>
            <a:r>
              <a:rPr lang="en-US" dirty="0" smtClean="0"/>
              <a:t>Average length is 45 minutes </a:t>
            </a:r>
          </a:p>
          <a:p>
            <a:r>
              <a:rPr lang="en-US" dirty="0" smtClean="0"/>
              <a:t>You can go back by hitting the ‘Previous’ button to change your answers</a:t>
            </a:r>
          </a:p>
          <a:p>
            <a:r>
              <a:rPr lang="en-US" dirty="0" smtClean="0"/>
              <a:t>Questions are Developmental in Nature and are prompted in order</a:t>
            </a:r>
          </a:p>
          <a:p>
            <a:r>
              <a:rPr lang="en-US" dirty="0" smtClean="0"/>
              <a:t>Answers determine the Skills Acquisition Management Plan, so accuracy is important</a:t>
            </a:r>
          </a:p>
        </p:txBody>
      </p:sp>
      <p:sp>
        <p:nvSpPr>
          <p:cNvPr id="3" name="Title 2"/>
          <p:cNvSpPr>
            <a:spLocks noGrp="1"/>
          </p:cNvSpPr>
          <p:nvPr>
            <p:ph type="title"/>
          </p:nvPr>
        </p:nvSpPr>
        <p:spPr/>
        <p:txBody>
          <a:bodyPr/>
          <a:lstStyle/>
          <a:p>
            <a:r>
              <a:rPr lang="en-US" dirty="0" smtClean="0"/>
              <a:t>Skills Assessment</a:t>
            </a:r>
            <a:endParaRPr lang="en-US" dirty="0"/>
          </a:p>
        </p:txBody>
      </p:sp>
    </p:spTree>
    <p:extLst>
      <p:ext uri="{BB962C8B-B14F-4D97-AF65-F5344CB8AC3E}">
        <p14:creationId xmlns:p14="http://schemas.microsoft.com/office/powerpoint/2010/main" val="2936470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file:///.file/id=6571367.5152705</a:t>
            </a:r>
          </a:p>
        </p:txBody>
      </p:sp>
      <p:sp>
        <p:nvSpPr>
          <p:cNvPr id="3" name="Title 2"/>
          <p:cNvSpPr>
            <a:spLocks noGrp="1"/>
          </p:cNvSpPr>
          <p:nvPr>
            <p:ph type="title"/>
          </p:nvPr>
        </p:nvSpPr>
        <p:spPr/>
        <p:txBody>
          <a:bodyPr/>
          <a:lstStyle/>
          <a:p>
            <a:r>
              <a:rPr lang="en-US" sz="2800" dirty="0" smtClean="0"/>
              <a:t>Assessment Results: Objectives </a:t>
            </a:r>
            <a:endParaRPr lang="en-US" sz="2800" dirty="0"/>
          </a:p>
        </p:txBody>
      </p:sp>
      <p:pic>
        <p:nvPicPr>
          <p:cNvPr id="4" name="Picture 3" descr="Screen Shot 2015-02-06 at 7.59.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80" y="1295400"/>
            <a:ext cx="7755120" cy="4572000"/>
          </a:xfrm>
          <a:prstGeom prst="rect">
            <a:avLst/>
          </a:prstGeom>
        </p:spPr>
      </p:pic>
      <p:sp>
        <p:nvSpPr>
          <p:cNvPr id="5" name="Left Arrow Callout 4"/>
          <p:cNvSpPr/>
          <p:nvPr/>
        </p:nvSpPr>
        <p:spPr>
          <a:xfrm>
            <a:off x="6172200" y="2743200"/>
            <a:ext cx="2971800" cy="2667000"/>
          </a:xfrm>
          <a:prstGeom prst="lef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Objectives are </a:t>
            </a:r>
            <a:r>
              <a:rPr lang="en-US" i="1" dirty="0" smtClean="0"/>
              <a:t>Skill Deficits </a:t>
            </a:r>
            <a:r>
              <a:rPr lang="en-US" dirty="0" smtClean="0"/>
              <a:t>the Child has NOT yet Mastered, based on the answers from Skills Assessment</a:t>
            </a:r>
            <a:endParaRPr lang="en-US" dirty="0"/>
          </a:p>
        </p:txBody>
      </p:sp>
      <p:sp>
        <p:nvSpPr>
          <p:cNvPr id="6" name="Up Arrow Callout 5"/>
          <p:cNvSpPr/>
          <p:nvPr/>
        </p:nvSpPr>
        <p:spPr>
          <a:xfrm>
            <a:off x="38100" y="5181600"/>
            <a:ext cx="3009900" cy="11430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on page to see objectives</a:t>
            </a:r>
            <a:endParaRPr lang="en-US" dirty="0"/>
          </a:p>
        </p:txBody>
      </p:sp>
    </p:spTree>
    <p:extLst>
      <p:ext uri="{BB962C8B-B14F-4D97-AF65-F5344CB8AC3E}">
        <p14:creationId xmlns:p14="http://schemas.microsoft.com/office/powerpoint/2010/main" val="785351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After completion of the Developmental Skill Assessment, Objectives are provided, which are skill deficits the child has NOT yet Mastered</a:t>
            </a:r>
          </a:p>
          <a:p>
            <a:endParaRPr lang="en-US" sz="2400" dirty="0" smtClean="0"/>
          </a:p>
          <a:p>
            <a:r>
              <a:rPr lang="en-US" sz="2400" dirty="0" smtClean="0"/>
              <a:t>Choose those one or two objectives in several Developmental Areas</a:t>
            </a:r>
          </a:p>
          <a:p>
            <a:endParaRPr lang="en-US" sz="2400" dirty="0" smtClean="0"/>
          </a:p>
          <a:p>
            <a:r>
              <a:rPr lang="en-US" sz="2400" dirty="0" smtClean="0"/>
              <a:t>Too Many objectives may decrease fidelity</a:t>
            </a:r>
          </a:p>
          <a:p>
            <a:endParaRPr lang="en-US" sz="2400" dirty="0" smtClean="0"/>
          </a:p>
          <a:p>
            <a:r>
              <a:rPr lang="en-US" sz="2400" dirty="0" smtClean="0"/>
              <a:t>You can click the box to the left of the objective to add to current Skills Acquisition Plan</a:t>
            </a:r>
          </a:p>
        </p:txBody>
      </p:sp>
      <p:sp>
        <p:nvSpPr>
          <p:cNvPr id="3" name="Title 2"/>
          <p:cNvSpPr>
            <a:spLocks noGrp="1"/>
          </p:cNvSpPr>
          <p:nvPr>
            <p:ph type="title"/>
          </p:nvPr>
        </p:nvSpPr>
        <p:spPr/>
        <p:txBody>
          <a:bodyPr/>
          <a:lstStyle/>
          <a:p>
            <a:r>
              <a:rPr lang="en-US" sz="2400" dirty="0" smtClean="0"/>
              <a:t>Choosing Objectives for the Plan</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2-06 at 8.10.27 AM.png"/>
          <p:cNvPicPr>
            <a:picLocks noGrp="1" noChangeAspect="1"/>
          </p:cNvPicPr>
          <p:nvPr>
            <p:ph idx="1"/>
          </p:nvPr>
        </p:nvPicPr>
        <p:blipFill>
          <a:blip r:embed="rId2">
            <a:extLst>
              <a:ext uri="{28A0092B-C50C-407E-A947-70E740481C1C}">
                <a14:useLocalDpi xmlns:a14="http://schemas.microsoft.com/office/drawing/2010/main" val="0"/>
              </a:ext>
            </a:extLst>
          </a:blip>
          <a:srcRect t="2330" b="2330"/>
          <a:stretch>
            <a:fillRect/>
          </a:stretch>
        </p:blipFill>
        <p:spPr/>
      </p:pic>
      <p:sp>
        <p:nvSpPr>
          <p:cNvPr id="3" name="Title 2"/>
          <p:cNvSpPr>
            <a:spLocks noGrp="1"/>
          </p:cNvSpPr>
          <p:nvPr>
            <p:ph type="title"/>
          </p:nvPr>
        </p:nvSpPr>
        <p:spPr/>
        <p:txBody>
          <a:bodyPr/>
          <a:lstStyle/>
          <a:p>
            <a:r>
              <a:rPr lang="en-US" sz="2800" dirty="0" smtClean="0"/>
              <a:t>Choose appropriate objectives</a:t>
            </a:r>
            <a:endParaRPr lang="en-US" sz="2800" dirty="0"/>
          </a:p>
        </p:txBody>
      </p:sp>
      <p:sp>
        <p:nvSpPr>
          <p:cNvPr id="5" name="Up Arrow Callout 4"/>
          <p:cNvSpPr/>
          <p:nvPr/>
        </p:nvSpPr>
        <p:spPr>
          <a:xfrm>
            <a:off x="152400" y="5410200"/>
            <a:ext cx="2743200" cy="7620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Choose Objectives for all pages</a:t>
            </a:r>
            <a:endParaRPr lang="en-US" sz="1400" dirty="0"/>
          </a:p>
        </p:txBody>
      </p:sp>
      <p:sp>
        <p:nvSpPr>
          <p:cNvPr id="6" name="Left Arrow Callout 5"/>
          <p:cNvSpPr/>
          <p:nvPr/>
        </p:nvSpPr>
        <p:spPr>
          <a:xfrm>
            <a:off x="6934200" y="4495800"/>
            <a:ext cx="2133600" cy="1752600"/>
          </a:xfrm>
          <a:prstGeom prst="lef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Finish AFTER adding all objectives</a:t>
            </a:r>
            <a:endParaRPr lang="en-US" dirty="0"/>
          </a:p>
        </p:txBody>
      </p:sp>
    </p:spTree>
    <p:extLst>
      <p:ext uri="{BB962C8B-B14F-4D97-AF65-F5344CB8AC3E}">
        <p14:creationId xmlns:p14="http://schemas.microsoft.com/office/powerpoint/2010/main" val="377028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Diane Marie Mazzoni</a:t>
            </a:r>
          </a:p>
          <a:p>
            <a:pPr>
              <a:buNone/>
            </a:pPr>
            <a:r>
              <a:rPr lang="en-US" dirty="0" smtClean="0"/>
              <a:t>Nationally Certified School Psychologist</a:t>
            </a:r>
          </a:p>
          <a:p>
            <a:pPr>
              <a:buNone/>
            </a:pPr>
            <a:r>
              <a:rPr lang="en-US" dirty="0" smtClean="0"/>
              <a:t>Licensed Educational Psychologist</a:t>
            </a:r>
          </a:p>
          <a:p>
            <a:pPr>
              <a:buNone/>
            </a:pPr>
            <a:r>
              <a:rPr lang="en-US" dirty="0" smtClean="0"/>
              <a:t>20+ years experience as a District Psych serving preschoolers through adults. </a:t>
            </a:r>
          </a:p>
          <a:p>
            <a:pPr>
              <a:buNone/>
            </a:pPr>
            <a:r>
              <a:rPr lang="en-US" sz="2400" dirty="0" err="1" smtClean="0">
                <a:solidFill>
                  <a:schemeClr val="accent4"/>
                </a:solidFill>
                <a:hlinkClick r:id="rId2"/>
              </a:rPr>
              <a:t>dmazzoni@learnmore.com</a:t>
            </a:r>
            <a:endParaRPr lang="en-US" sz="2400" u="sng" dirty="0" smtClean="0">
              <a:solidFill>
                <a:schemeClr val="accent4"/>
              </a:solidFill>
            </a:endParaRPr>
          </a:p>
          <a:p>
            <a:pPr>
              <a:buNone/>
            </a:pPr>
            <a:r>
              <a:rPr lang="en-US" sz="2400" dirty="0" smtClean="0"/>
              <a:t>559-363-2583</a:t>
            </a:r>
            <a:r>
              <a:rPr lang="en-US" dirty="0" smtClean="0"/>
              <a:t> </a:t>
            </a:r>
            <a:endParaRPr lang="en-US" dirty="0"/>
          </a:p>
        </p:txBody>
      </p:sp>
      <p:sp>
        <p:nvSpPr>
          <p:cNvPr id="3" name="Title 2"/>
          <p:cNvSpPr>
            <a:spLocks noGrp="1"/>
          </p:cNvSpPr>
          <p:nvPr>
            <p:ph type="title"/>
          </p:nvPr>
        </p:nvSpPr>
        <p:spPr/>
        <p:txBody>
          <a:bodyPr/>
          <a:lstStyle/>
          <a:p>
            <a:r>
              <a:rPr lang="en-US" dirty="0" smtClean="0"/>
              <a:t>Introductions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2-06 at 8.19.04 AM.png"/>
          <p:cNvPicPr>
            <a:picLocks noGrp="1" noChangeAspect="1"/>
          </p:cNvPicPr>
          <p:nvPr>
            <p:ph idx="1"/>
          </p:nvPr>
        </p:nvPicPr>
        <p:blipFill>
          <a:blip r:embed="rId2">
            <a:extLst>
              <a:ext uri="{28A0092B-C50C-407E-A947-70E740481C1C}">
                <a14:useLocalDpi xmlns:a14="http://schemas.microsoft.com/office/drawing/2010/main" val="0"/>
              </a:ext>
            </a:extLst>
          </a:blip>
          <a:srcRect l="2341" r="2341"/>
          <a:stretch>
            <a:fillRect/>
          </a:stretch>
        </p:blipFill>
        <p:spPr/>
      </p:pic>
      <p:sp>
        <p:nvSpPr>
          <p:cNvPr id="3" name="Title 2"/>
          <p:cNvSpPr>
            <a:spLocks noGrp="1"/>
          </p:cNvSpPr>
          <p:nvPr>
            <p:ph type="title"/>
          </p:nvPr>
        </p:nvSpPr>
        <p:spPr/>
        <p:txBody>
          <a:bodyPr/>
          <a:lstStyle/>
          <a:p>
            <a:r>
              <a:rPr lang="en-US" dirty="0" smtClean="0"/>
              <a:t>Skills Plan</a:t>
            </a:r>
            <a:endParaRPr lang="en-US" dirty="0"/>
          </a:p>
        </p:txBody>
      </p:sp>
      <p:sp>
        <p:nvSpPr>
          <p:cNvPr id="5" name="Up Arrow Callout 4"/>
          <p:cNvSpPr/>
          <p:nvPr/>
        </p:nvSpPr>
        <p:spPr>
          <a:xfrm>
            <a:off x="4038600" y="3962400"/>
            <a:ext cx="3429000" cy="22098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CLOSE to see the Skills Acquisition Plan</a:t>
            </a:r>
            <a:endParaRPr lang="en-US" dirty="0"/>
          </a:p>
        </p:txBody>
      </p:sp>
    </p:spTree>
    <p:extLst>
      <p:ext uri="{BB962C8B-B14F-4D97-AF65-F5344CB8AC3E}">
        <p14:creationId xmlns:p14="http://schemas.microsoft.com/office/powerpoint/2010/main" val="2714684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2-06 at 8.28.28 AM.png"/>
          <p:cNvPicPr>
            <a:picLocks noGrp="1" noChangeAspect="1"/>
          </p:cNvPicPr>
          <p:nvPr>
            <p:ph idx="1"/>
          </p:nvPr>
        </p:nvPicPr>
        <p:blipFill>
          <a:blip r:embed="rId3">
            <a:extLst>
              <a:ext uri="{28A0092B-C50C-407E-A947-70E740481C1C}">
                <a14:useLocalDpi xmlns:a14="http://schemas.microsoft.com/office/drawing/2010/main" val="0"/>
              </a:ext>
            </a:extLst>
          </a:blip>
          <a:srcRect l="2381" r="2381"/>
          <a:stretch>
            <a:fillRect/>
          </a:stretch>
        </p:blipFill>
        <p:spPr/>
      </p:pic>
      <p:sp>
        <p:nvSpPr>
          <p:cNvPr id="3" name="Title 2"/>
          <p:cNvSpPr>
            <a:spLocks noGrp="1"/>
          </p:cNvSpPr>
          <p:nvPr>
            <p:ph type="title"/>
          </p:nvPr>
        </p:nvSpPr>
        <p:spPr/>
        <p:txBody>
          <a:bodyPr/>
          <a:lstStyle/>
          <a:p>
            <a:r>
              <a:rPr lang="en-US" sz="2800" dirty="0" smtClean="0"/>
              <a:t>Adding Activities to Objectives</a:t>
            </a:r>
            <a:endParaRPr lang="en-US" sz="2800" dirty="0"/>
          </a:p>
        </p:txBody>
      </p:sp>
      <p:sp>
        <p:nvSpPr>
          <p:cNvPr id="5" name="Up Arrow Callout 4"/>
          <p:cNvSpPr/>
          <p:nvPr/>
        </p:nvSpPr>
        <p:spPr>
          <a:xfrm>
            <a:off x="5257800" y="4114800"/>
            <a:ext cx="2971800" cy="22098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Add Activities by Clicking Options to the right of Objective, Click on </a:t>
            </a:r>
          </a:p>
          <a:p>
            <a:pPr algn="ctr"/>
            <a:r>
              <a:rPr lang="en-US" dirty="0" smtClean="0"/>
              <a:t>‘Add Activities’</a:t>
            </a:r>
            <a:endParaRPr lang="en-US" dirty="0"/>
          </a:p>
        </p:txBody>
      </p:sp>
    </p:spTree>
    <p:extLst>
      <p:ext uri="{BB962C8B-B14F-4D97-AF65-F5344CB8AC3E}">
        <p14:creationId xmlns:p14="http://schemas.microsoft.com/office/powerpoint/2010/main" val="3743679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2-06 at 8.33.31 AM.png"/>
          <p:cNvPicPr>
            <a:picLocks noGrp="1" noChangeAspect="1"/>
          </p:cNvPicPr>
          <p:nvPr>
            <p:ph idx="1"/>
          </p:nvPr>
        </p:nvPicPr>
        <p:blipFill>
          <a:blip r:embed="rId3">
            <a:extLst>
              <a:ext uri="{28A0092B-C50C-407E-A947-70E740481C1C}">
                <a14:useLocalDpi xmlns:a14="http://schemas.microsoft.com/office/drawing/2010/main" val="0"/>
              </a:ext>
            </a:extLst>
          </a:blip>
          <a:srcRect l="2529" r="2529"/>
          <a:stretch>
            <a:fillRect/>
          </a:stretch>
        </p:blipFill>
        <p:spPr>
          <a:xfrm>
            <a:off x="457200" y="1905000"/>
            <a:ext cx="6858000" cy="4038600"/>
          </a:xfrm>
        </p:spPr>
      </p:pic>
      <p:sp>
        <p:nvSpPr>
          <p:cNvPr id="3" name="Title 2"/>
          <p:cNvSpPr>
            <a:spLocks noGrp="1"/>
          </p:cNvSpPr>
          <p:nvPr>
            <p:ph type="title"/>
          </p:nvPr>
        </p:nvSpPr>
        <p:spPr/>
        <p:txBody>
          <a:bodyPr/>
          <a:lstStyle/>
          <a:p>
            <a:r>
              <a:rPr lang="en-US" sz="2800" dirty="0" smtClean="0"/>
              <a:t>Activities Matched to Child’s Needs</a:t>
            </a:r>
            <a:endParaRPr lang="en-US" sz="2800" dirty="0"/>
          </a:p>
        </p:txBody>
      </p:sp>
      <p:sp>
        <p:nvSpPr>
          <p:cNvPr id="5" name="TextBox 4"/>
          <p:cNvSpPr txBox="1"/>
          <p:nvPr/>
        </p:nvSpPr>
        <p:spPr>
          <a:xfrm>
            <a:off x="152400" y="914400"/>
            <a:ext cx="7728799" cy="830997"/>
          </a:xfrm>
          <a:prstGeom prst="rect">
            <a:avLst/>
          </a:prstGeom>
          <a:noFill/>
        </p:spPr>
        <p:txBody>
          <a:bodyPr wrap="none" rtlCol="0">
            <a:spAutoFit/>
          </a:bodyPr>
          <a:lstStyle/>
          <a:p>
            <a:r>
              <a:rPr lang="en-US" sz="2400" dirty="0" smtClean="0">
                <a:solidFill>
                  <a:srgbClr val="003C71"/>
                </a:solidFill>
              </a:rPr>
              <a:t>Click ‘Guide Me’ to view the Activities Chosen</a:t>
            </a:r>
          </a:p>
          <a:p>
            <a:r>
              <a:rPr lang="en-US" sz="2400" dirty="0" smtClean="0">
                <a:solidFill>
                  <a:srgbClr val="003C71"/>
                </a:solidFill>
              </a:rPr>
              <a:t>Click on any activity to see the step by step Instructions </a:t>
            </a:r>
          </a:p>
        </p:txBody>
      </p:sp>
    </p:spTree>
    <p:extLst>
      <p:ext uri="{BB962C8B-B14F-4D97-AF65-F5344CB8AC3E}">
        <p14:creationId xmlns:p14="http://schemas.microsoft.com/office/powerpoint/2010/main" val="526460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2-06 at 8.37.27 AM.png"/>
          <p:cNvPicPr>
            <a:picLocks noGrp="1" noChangeAspect="1"/>
          </p:cNvPicPr>
          <p:nvPr>
            <p:ph idx="1"/>
          </p:nvPr>
        </p:nvPicPr>
        <p:blipFill>
          <a:blip r:embed="rId3">
            <a:extLst>
              <a:ext uri="{28A0092B-C50C-407E-A947-70E740481C1C}">
                <a14:useLocalDpi xmlns:a14="http://schemas.microsoft.com/office/drawing/2010/main" val="0"/>
              </a:ext>
            </a:extLst>
          </a:blip>
          <a:srcRect l="3254" r="3254"/>
          <a:stretch>
            <a:fillRect/>
          </a:stretch>
        </p:blipFill>
        <p:spPr>
          <a:xfrm>
            <a:off x="533400" y="1219200"/>
            <a:ext cx="8229600" cy="4800600"/>
          </a:xfrm>
        </p:spPr>
      </p:pic>
      <p:sp>
        <p:nvSpPr>
          <p:cNvPr id="3" name="Title 2"/>
          <p:cNvSpPr>
            <a:spLocks noGrp="1"/>
          </p:cNvSpPr>
          <p:nvPr>
            <p:ph type="title"/>
          </p:nvPr>
        </p:nvSpPr>
        <p:spPr/>
        <p:txBody>
          <a:bodyPr/>
          <a:lstStyle/>
          <a:p>
            <a:r>
              <a:rPr lang="en-US" dirty="0" smtClean="0"/>
              <a:t>Example Activity</a:t>
            </a:r>
            <a:endParaRPr lang="en-US" dirty="0"/>
          </a:p>
        </p:txBody>
      </p:sp>
      <p:sp>
        <p:nvSpPr>
          <p:cNvPr id="5" name="Left Arrow 4"/>
          <p:cNvSpPr/>
          <p:nvPr/>
        </p:nvSpPr>
        <p:spPr>
          <a:xfrm>
            <a:off x="609600" y="1524000"/>
            <a:ext cx="4267200" cy="6096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Printer Icon to easily share</a:t>
            </a:r>
            <a:endParaRPr lang="en-US" dirty="0"/>
          </a:p>
        </p:txBody>
      </p:sp>
    </p:spTree>
    <p:extLst>
      <p:ext uri="{BB962C8B-B14F-4D97-AF65-F5344CB8AC3E}">
        <p14:creationId xmlns:p14="http://schemas.microsoft.com/office/powerpoint/2010/main" val="2242361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2-06 at 8.44.37 AM.png"/>
          <p:cNvPicPr>
            <a:picLocks noGrp="1" noChangeAspect="1"/>
          </p:cNvPicPr>
          <p:nvPr>
            <p:ph idx="1"/>
          </p:nvPr>
        </p:nvPicPr>
        <p:blipFill>
          <a:blip r:embed="rId3">
            <a:extLst>
              <a:ext uri="{28A0092B-C50C-407E-A947-70E740481C1C}">
                <a14:useLocalDpi xmlns:a14="http://schemas.microsoft.com/office/drawing/2010/main" val="0"/>
              </a:ext>
            </a:extLst>
          </a:blip>
          <a:srcRect l="5289" r="5289"/>
          <a:stretch>
            <a:fillRect/>
          </a:stretch>
        </p:blipFill>
        <p:spPr>
          <a:xfrm>
            <a:off x="838200" y="1828800"/>
            <a:ext cx="7391400" cy="4311650"/>
          </a:xfrm>
        </p:spPr>
      </p:pic>
      <p:sp>
        <p:nvSpPr>
          <p:cNvPr id="3" name="Title 2"/>
          <p:cNvSpPr>
            <a:spLocks noGrp="1"/>
          </p:cNvSpPr>
          <p:nvPr>
            <p:ph type="title"/>
          </p:nvPr>
        </p:nvSpPr>
        <p:spPr/>
        <p:txBody>
          <a:bodyPr/>
          <a:lstStyle/>
          <a:p>
            <a:r>
              <a:rPr lang="en-US" dirty="0" smtClean="0"/>
              <a:t>Expanded Tree</a:t>
            </a:r>
            <a:endParaRPr lang="en-US" dirty="0"/>
          </a:p>
        </p:txBody>
      </p:sp>
      <p:sp>
        <p:nvSpPr>
          <p:cNvPr id="5" name="TextBox 4"/>
          <p:cNvSpPr txBox="1"/>
          <p:nvPr/>
        </p:nvSpPr>
        <p:spPr>
          <a:xfrm>
            <a:off x="685800" y="838200"/>
            <a:ext cx="6941925" cy="830997"/>
          </a:xfrm>
          <a:prstGeom prst="rect">
            <a:avLst/>
          </a:prstGeom>
          <a:noFill/>
        </p:spPr>
        <p:txBody>
          <a:bodyPr wrap="none" rtlCol="0">
            <a:spAutoFit/>
          </a:bodyPr>
          <a:lstStyle/>
          <a:p>
            <a:r>
              <a:rPr lang="en-US" sz="2400" dirty="0" smtClean="0">
                <a:solidFill>
                  <a:srgbClr val="003C71"/>
                </a:solidFill>
              </a:rPr>
              <a:t>Click on the small box with the plus,</a:t>
            </a:r>
          </a:p>
          <a:p>
            <a:r>
              <a:rPr lang="en-US" sz="2400" dirty="0">
                <a:solidFill>
                  <a:srgbClr val="003C71"/>
                </a:solidFill>
              </a:rPr>
              <a:t>t</a:t>
            </a:r>
            <a:r>
              <a:rPr lang="en-US" sz="2400" dirty="0" smtClean="0">
                <a:solidFill>
                  <a:srgbClr val="003C71"/>
                </a:solidFill>
              </a:rPr>
              <a:t>o the left of the Green Objective to view Activities</a:t>
            </a:r>
          </a:p>
        </p:txBody>
      </p:sp>
    </p:spTree>
    <p:extLst>
      <p:ext uri="{BB962C8B-B14F-4D97-AF65-F5344CB8AC3E}">
        <p14:creationId xmlns:p14="http://schemas.microsoft.com/office/powerpoint/2010/main" val="1349952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2-06 at 8.48.46 AM.png"/>
          <p:cNvPicPr>
            <a:picLocks noGrp="1" noChangeAspect="1"/>
          </p:cNvPicPr>
          <p:nvPr>
            <p:ph idx="1"/>
          </p:nvPr>
        </p:nvPicPr>
        <p:blipFill>
          <a:blip r:embed="rId3">
            <a:extLst>
              <a:ext uri="{28A0092B-C50C-407E-A947-70E740481C1C}">
                <a14:useLocalDpi xmlns:a14="http://schemas.microsoft.com/office/drawing/2010/main" val="0"/>
              </a:ext>
            </a:extLst>
          </a:blip>
          <a:srcRect t="33" b="33"/>
          <a:stretch>
            <a:fillRect/>
          </a:stretch>
        </p:blipFill>
        <p:spPr>
          <a:xfrm>
            <a:off x="457200" y="1219200"/>
            <a:ext cx="8229600" cy="4800600"/>
          </a:xfrm>
        </p:spPr>
      </p:pic>
      <p:sp>
        <p:nvSpPr>
          <p:cNvPr id="3" name="Title 2"/>
          <p:cNvSpPr>
            <a:spLocks noGrp="1"/>
          </p:cNvSpPr>
          <p:nvPr>
            <p:ph type="title"/>
          </p:nvPr>
        </p:nvSpPr>
        <p:spPr/>
        <p:txBody>
          <a:bodyPr/>
          <a:lstStyle/>
          <a:p>
            <a:r>
              <a:rPr lang="en-US" sz="3200" dirty="0" smtClean="0"/>
              <a:t>Print Skills Acquisition Plan</a:t>
            </a:r>
            <a:endParaRPr lang="en-US" sz="3200" dirty="0"/>
          </a:p>
        </p:txBody>
      </p:sp>
      <p:sp>
        <p:nvSpPr>
          <p:cNvPr id="5" name="Right Arrow Callout 4"/>
          <p:cNvSpPr/>
          <p:nvPr/>
        </p:nvSpPr>
        <p:spPr>
          <a:xfrm rot="19477766">
            <a:off x="194005" y="2781935"/>
            <a:ext cx="2438400" cy="144780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Print</a:t>
            </a:r>
            <a:endParaRPr lang="en-US" dirty="0"/>
          </a:p>
        </p:txBody>
      </p:sp>
    </p:spTree>
    <p:extLst>
      <p:ext uri="{BB962C8B-B14F-4D97-AF65-F5344CB8AC3E}">
        <p14:creationId xmlns:p14="http://schemas.microsoft.com/office/powerpoint/2010/main" val="121635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2-06 at 8.54.12 AM.png"/>
          <p:cNvPicPr>
            <a:picLocks noGrp="1" noChangeAspect="1"/>
          </p:cNvPicPr>
          <p:nvPr>
            <p:ph idx="1"/>
          </p:nvPr>
        </p:nvPicPr>
        <p:blipFill>
          <a:blip r:embed="rId3">
            <a:extLst>
              <a:ext uri="{28A0092B-C50C-407E-A947-70E740481C1C}">
                <a14:useLocalDpi xmlns:a14="http://schemas.microsoft.com/office/drawing/2010/main" val="0"/>
              </a:ext>
            </a:extLst>
          </a:blip>
          <a:srcRect t="2880" b="2880"/>
          <a:stretch>
            <a:fillRect/>
          </a:stretch>
        </p:blipFill>
        <p:spPr>
          <a:xfrm>
            <a:off x="457200" y="1905000"/>
            <a:ext cx="8305800" cy="4038600"/>
          </a:xfrm>
        </p:spPr>
      </p:pic>
      <p:sp>
        <p:nvSpPr>
          <p:cNvPr id="3" name="Title 2"/>
          <p:cNvSpPr>
            <a:spLocks noGrp="1"/>
          </p:cNvSpPr>
          <p:nvPr>
            <p:ph type="title"/>
          </p:nvPr>
        </p:nvSpPr>
        <p:spPr/>
        <p:txBody>
          <a:bodyPr/>
          <a:lstStyle/>
          <a:p>
            <a:r>
              <a:rPr lang="en-US" dirty="0" smtClean="0"/>
              <a:t>Example Report</a:t>
            </a:r>
            <a:endParaRPr lang="en-US" dirty="0"/>
          </a:p>
        </p:txBody>
      </p:sp>
      <p:sp>
        <p:nvSpPr>
          <p:cNvPr id="5" name="TextBox 4"/>
          <p:cNvSpPr txBox="1"/>
          <p:nvPr/>
        </p:nvSpPr>
        <p:spPr>
          <a:xfrm>
            <a:off x="1371600" y="1066800"/>
            <a:ext cx="6975738" cy="461665"/>
          </a:xfrm>
          <a:prstGeom prst="rect">
            <a:avLst/>
          </a:prstGeom>
          <a:noFill/>
        </p:spPr>
        <p:txBody>
          <a:bodyPr wrap="none" rtlCol="0">
            <a:spAutoFit/>
          </a:bodyPr>
          <a:lstStyle/>
          <a:p>
            <a:pPr algn="ctr"/>
            <a:r>
              <a:rPr lang="en-US" sz="2400" dirty="0" smtClean="0">
                <a:solidFill>
                  <a:srgbClr val="003C71"/>
                </a:solidFill>
              </a:rPr>
              <a:t>Scroll down your report to see Activity Instructions</a:t>
            </a:r>
          </a:p>
        </p:txBody>
      </p:sp>
    </p:spTree>
    <p:extLst>
      <p:ext uri="{BB962C8B-B14F-4D97-AF65-F5344CB8AC3E}">
        <p14:creationId xmlns:p14="http://schemas.microsoft.com/office/powerpoint/2010/main" val="2160341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Part IV-Monitoring the Plan</a:t>
            </a:r>
            <a:endParaRPr lang="en-US" sz="3200" b="1" dirty="0"/>
          </a:p>
        </p:txBody>
      </p:sp>
      <p:pic>
        <p:nvPicPr>
          <p:cNvPr id="3" name="Picture 4" descr="http://idisaster.files.wordpress.com/2012/05/social-media-monitoring.jpg"/>
          <p:cNvPicPr>
            <a:picLocks noChangeAspect="1" noChangeArrowheads="1"/>
          </p:cNvPicPr>
          <p:nvPr/>
        </p:nvPicPr>
        <p:blipFill>
          <a:blip r:embed="rId2" cstate="print"/>
          <a:srcRect/>
          <a:stretch>
            <a:fillRect/>
          </a:stretch>
        </p:blipFill>
        <p:spPr bwMode="auto">
          <a:xfrm>
            <a:off x="3048000" y="2209800"/>
            <a:ext cx="2857500" cy="28575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Best practices in ABA state that careful ongoing monitoring of behavior is critical to evaluate progress over time.</a:t>
            </a:r>
          </a:p>
          <a:p>
            <a:r>
              <a:rPr lang="en-US" dirty="0" smtClean="0"/>
              <a:t>Without objective measurement of student behavior ineffective programs may persist and effective programs may be rejected</a:t>
            </a:r>
          </a:p>
          <a:p>
            <a:r>
              <a:rPr lang="en-US" dirty="0" smtClean="0"/>
              <a:t>Insights offers an easier way to produce behavioral graphs which can be exported into progress reports for evaluating student progress </a:t>
            </a:r>
            <a:endParaRPr lang="en-US" dirty="0"/>
          </a:p>
        </p:txBody>
      </p:sp>
      <p:sp>
        <p:nvSpPr>
          <p:cNvPr id="3" name="Title 2"/>
          <p:cNvSpPr>
            <a:spLocks noGrp="1"/>
          </p:cNvSpPr>
          <p:nvPr>
            <p:ph type="title"/>
          </p:nvPr>
        </p:nvSpPr>
        <p:spPr/>
        <p:txBody>
          <a:bodyPr/>
          <a:lstStyle/>
          <a:p>
            <a:r>
              <a:rPr lang="en-US" dirty="0" smtClean="0"/>
              <a:t>Monitoring the Plan</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2-06 at 8.56.41 AM.png"/>
          <p:cNvPicPr>
            <a:picLocks noGrp="1" noChangeAspect="1"/>
          </p:cNvPicPr>
          <p:nvPr>
            <p:ph idx="1"/>
          </p:nvPr>
        </p:nvPicPr>
        <p:blipFill>
          <a:blip r:embed="rId2">
            <a:extLst>
              <a:ext uri="{28A0092B-C50C-407E-A947-70E740481C1C}">
                <a14:useLocalDpi xmlns:a14="http://schemas.microsoft.com/office/drawing/2010/main" val="0"/>
              </a:ext>
            </a:extLst>
          </a:blip>
          <a:srcRect t="-20096" b="-20096"/>
          <a:stretch>
            <a:fillRect/>
          </a:stretch>
        </p:blipFill>
        <p:spPr>
          <a:xfrm>
            <a:off x="457200" y="457200"/>
            <a:ext cx="8229600" cy="4800600"/>
          </a:xfrm>
        </p:spPr>
      </p:pic>
      <p:sp>
        <p:nvSpPr>
          <p:cNvPr id="3" name="Title 2"/>
          <p:cNvSpPr>
            <a:spLocks noGrp="1"/>
          </p:cNvSpPr>
          <p:nvPr>
            <p:ph type="title"/>
          </p:nvPr>
        </p:nvSpPr>
        <p:spPr/>
        <p:txBody>
          <a:bodyPr/>
          <a:lstStyle/>
          <a:p>
            <a:r>
              <a:rPr lang="en-US" dirty="0" smtClean="0"/>
              <a:t>Collecting Data</a:t>
            </a:r>
            <a:endParaRPr lang="en-US" dirty="0"/>
          </a:p>
        </p:txBody>
      </p:sp>
      <p:sp>
        <p:nvSpPr>
          <p:cNvPr id="5" name="TextBox 4"/>
          <p:cNvSpPr txBox="1"/>
          <p:nvPr/>
        </p:nvSpPr>
        <p:spPr>
          <a:xfrm>
            <a:off x="668379" y="4724400"/>
            <a:ext cx="7783275" cy="1323439"/>
          </a:xfrm>
          <a:prstGeom prst="rect">
            <a:avLst/>
          </a:prstGeom>
          <a:noFill/>
        </p:spPr>
        <p:txBody>
          <a:bodyPr wrap="none" rtlCol="0">
            <a:spAutoFit/>
          </a:bodyPr>
          <a:lstStyle/>
          <a:p>
            <a:r>
              <a:rPr lang="en-US" sz="2000" dirty="0" smtClean="0">
                <a:solidFill>
                  <a:srgbClr val="003C71"/>
                </a:solidFill>
              </a:rPr>
              <a:t>Click ‘Print’ to print blank datasheet to leave with Teacher or Parent</a:t>
            </a:r>
          </a:p>
          <a:p>
            <a:r>
              <a:rPr lang="en-US" sz="2000" dirty="0" smtClean="0">
                <a:solidFill>
                  <a:srgbClr val="003C71"/>
                </a:solidFill>
              </a:rPr>
              <a:t>Click ‘Edit’ to change number of Trials (data collection)</a:t>
            </a:r>
          </a:p>
          <a:p>
            <a:r>
              <a:rPr lang="en-US" sz="2000" dirty="0" smtClean="0">
                <a:solidFill>
                  <a:srgbClr val="003C71"/>
                </a:solidFill>
              </a:rPr>
              <a:t>Click ‘Enter Data’; click “Details’ to add Individual Trial Responses</a:t>
            </a:r>
          </a:p>
          <a:p>
            <a:r>
              <a:rPr lang="en-US" sz="2000" dirty="0" smtClean="0">
                <a:solidFill>
                  <a:srgbClr val="003C71"/>
                </a:solidFill>
              </a:rPr>
              <a:t>Click ‘Modify’ to enter quickly 3/5 for 3 out of five trials</a:t>
            </a:r>
          </a:p>
        </p:txBody>
      </p:sp>
    </p:spTree>
    <p:extLst>
      <p:ext uri="{BB962C8B-B14F-4D97-AF65-F5344CB8AC3E}">
        <p14:creationId xmlns:p14="http://schemas.microsoft.com/office/powerpoint/2010/main" val="1981159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68000" y="1295400"/>
            <a:ext cx="3429000" cy="31393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2400" b="1" i="0" u="none" strike="noStrike" kern="0" cap="none" spc="0" normalizeH="0" noProof="0" dirty="0" smtClean="0">
                <a:ln>
                  <a:noFill/>
                </a:ln>
                <a:solidFill>
                  <a:srgbClr val="2A6EBB"/>
                </a:solidFill>
                <a:effectLst/>
                <a:uLnTx/>
                <a:uFillTx/>
              </a:rPr>
              <a:t>Insights</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dirty="0" smtClean="0">
                <a:ln>
                  <a:noFill/>
                </a:ln>
                <a:solidFill>
                  <a:srgbClr val="E98300"/>
                </a:solidFill>
                <a:effectLst/>
                <a:uLnTx/>
                <a:uFillTx/>
              </a:rPr>
              <a:t>Positive Behavior </a:t>
            </a:r>
            <a:br>
              <a:rPr kumimoji="0" lang="en-US" sz="1800" b="0" i="0" u="none" strike="noStrike" kern="0" cap="none" spc="0" normalizeH="0" baseline="0" noProof="0" dirty="0" smtClean="0">
                <a:ln>
                  <a:noFill/>
                </a:ln>
                <a:solidFill>
                  <a:srgbClr val="E98300"/>
                </a:solidFill>
                <a:effectLst/>
                <a:uLnTx/>
                <a:uFillTx/>
              </a:rPr>
            </a:br>
            <a:r>
              <a:rPr kumimoji="0" lang="en-US" sz="1800" b="0" i="0" u="none" strike="noStrike" kern="0" cap="none" spc="0" normalizeH="0" baseline="0" noProof="0" dirty="0" smtClean="0">
                <a:ln>
                  <a:noFill/>
                </a:ln>
                <a:solidFill>
                  <a:srgbClr val="E98300"/>
                </a:solidFill>
                <a:effectLst/>
                <a:uLnTx/>
                <a:uFillTx/>
              </a:rPr>
              <a:t>Support Plan</a:t>
            </a:r>
          </a:p>
          <a:p>
            <a:pPr marR="0" lvl="0" defTabSz="914400" eaLnBrk="1" fontAlgn="auto" latinLnBrk="0" hangingPunct="1">
              <a:lnSpc>
                <a:spcPct val="100000"/>
              </a:lnSpc>
              <a:spcBef>
                <a:spcPts val="0"/>
              </a:spcBef>
              <a:spcAft>
                <a:spcPts val="600"/>
              </a:spcAft>
              <a:buClrTx/>
              <a:buSzTx/>
              <a:tabLst/>
              <a:defRPr/>
            </a:pPr>
            <a:r>
              <a:rPr kumimoji="0" lang="en-US" sz="1200" b="0" i="0" u="none" strike="noStrike" kern="0" cap="none" spc="0" normalizeH="0" baseline="0" noProof="0" dirty="0" smtClean="0">
                <a:ln>
                  <a:noFill/>
                </a:ln>
                <a:solidFill>
                  <a:srgbClr val="2A6EBB"/>
                </a:solidFill>
                <a:effectLst/>
                <a:uLnTx/>
                <a:uFillTx/>
              </a:rPr>
              <a:t>Mini-Functional Behavior Assessment</a:t>
            </a:r>
          </a:p>
          <a:p>
            <a:pPr marR="0" lvl="0" defTabSz="914400" eaLnBrk="1" fontAlgn="auto" latinLnBrk="0" hangingPunct="1">
              <a:lnSpc>
                <a:spcPct val="100000"/>
              </a:lnSpc>
              <a:spcBef>
                <a:spcPts val="0"/>
              </a:spcBef>
              <a:spcAft>
                <a:spcPts val="600"/>
              </a:spcAft>
              <a:buClrTx/>
              <a:buSzTx/>
              <a:tabLst/>
              <a:defRPr/>
            </a:pPr>
            <a:r>
              <a:rPr kumimoji="0" lang="en-US" sz="1200" b="0" i="0" u="none" strike="noStrike" kern="0" cap="none" spc="0" normalizeH="0" baseline="0" noProof="0" dirty="0" smtClean="0">
                <a:ln>
                  <a:noFill/>
                </a:ln>
                <a:solidFill>
                  <a:srgbClr val="2A6EBB"/>
                </a:solidFill>
                <a:effectLst/>
                <a:uLnTx/>
                <a:uFillTx/>
              </a:rPr>
              <a:t>Proactive, Replacement </a:t>
            </a:r>
            <a:br>
              <a:rPr kumimoji="0" lang="en-US" sz="1200" b="0" i="0" u="none" strike="noStrike" kern="0" cap="none" spc="0" normalizeH="0" baseline="0" noProof="0" dirty="0" smtClean="0">
                <a:ln>
                  <a:noFill/>
                </a:ln>
                <a:solidFill>
                  <a:srgbClr val="2A6EBB"/>
                </a:solidFill>
                <a:effectLst/>
                <a:uLnTx/>
                <a:uFillTx/>
              </a:rPr>
            </a:br>
            <a:r>
              <a:rPr kumimoji="0" lang="en-US" sz="1200" b="0" i="0" u="none" strike="noStrike" kern="0" cap="none" spc="0" normalizeH="0" baseline="0" noProof="0" dirty="0" smtClean="0">
                <a:ln>
                  <a:noFill/>
                </a:ln>
                <a:solidFill>
                  <a:srgbClr val="2A6EBB"/>
                </a:solidFill>
                <a:effectLst/>
                <a:uLnTx/>
                <a:uFillTx/>
              </a:rPr>
              <a:t>Behaviors, &amp; Reactive Strategies </a:t>
            </a:r>
            <a:br>
              <a:rPr kumimoji="0" lang="en-US" sz="1200" b="0" i="0" u="none" strike="noStrike" kern="0" cap="none" spc="0" normalizeH="0" baseline="0" noProof="0" dirty="0" smtClean="0">
                <a:ln>
                  <a:noFill/>
                </a:ln>
                <a:solidFill>
                  <a:srgbClr val="2A6EBB"/>
                </a:solidFill>
                <a:effectLst/>
                <a:uLnTx/>
                <a:uFillTx/>
              </a:rPr>
            </a:br>
            <a:r>
              <a:rPr kumimoji="0" lang="en-US" sz="1200" b="0" i="0" u="none" strike="noStrike" kern="0" cap="none" spc="0" normalizeH="0" baseline="0" noProof="0" dirty="0" smtClean="0">
                <a:ln>
                  <a:noFill/>
                </a:ln>
                <a:solidFill>
                  <a:srgbClr val="2A6EBB"/>
                </a:solidFill>
                <a:effectLst/>
                <a:uLnTx/>
                <a:uFillTx/>
              </a:rPr>
              <a:t>that are fully customizable</a:t>
            </a:r>
          </a:p>
          <a:p>
            <a:pPr marR="0" lvl="0" defTabSz="914400" eaLnBrk="1" fontAlgn="auto" latinLnBrk="0" hangingPunct="1">
              <a:lnSpc>
                <a:spcPct val="100000"/>
              </a:lnSpc>
              <a:spcBef>
                <a:spcPts val="0"/>
              </a:spcBef>
              <a:spcAft>
                <a:spcPts val="600"/>
              </a:spcAft>
              <a:buClrTx/>
              <a:buSzTx/>
              <a:tabLst/>
              <a:defRPr/>
            </a:pPr>
            <a:r>
              <a:rPr kumimoji="0" lang="en-US" sz="1200" b="0" i="0" u="none" strike="noStrike" kern="0" cap="none" spc="0" normalizeH="0" baseline="0" noProof="0" dirty="0" smtClean="0">
                <a:ln>
                  <a:noFill/>
                </a:ln>
                <a:solidFill>
                  <a:srgbClr val="2A6EBB"/>
                </a:solidFill>
                <a:effectLst/>
                <a:uLnTx/>
                <a:uFillTx/>
              </a:rPr>
              <a:t>Build Behavior Plans in as little </a:t>
            </a:r>
            <a:br>
              <a:rPr kumimoji="0" lang="en-US" sz="1200" b="0" i="0" u="none" strike="noStrike" kern="0" cap="none" spc="0" normalizeH="0" baseline="0" noProof="0" dirty="0" smtClean="0">
                <a:ln>
                  <a:noFill/>
                </a:ln>
                <a:solidFill>
                  <a:srgbClr val="2A6EBB"/>
                </a:solidFill>
                <a:effectLst/>
                <a:uLnTx/>
                <a:uFillTx/>
              </a:rPr>
            </a:br>
            <a:r>
              <a:rPr kumimoji="0" lang="en-US" sz="1200" b="0" i="0" u="none" strike="noStrike" kern="0" cap="none" spc="0" normalizeH="0" baseline="0" noProof="0" dirty="0" smtClean="0">
                <a:ln>
                  <a:noFill/>
                </a:ln>
                <a:solidFill>
                  <a:srgbClr val="2A6EBB"/>
                </a:solidFill>
                <a:effectLst/>
                <a:uLnTx/>
                <a:uFillTx/>
              </a:rPr>
              <a:t>as 45 minutes</a:t>
            </a:r>
          </a:p>
          <a:p>
            <a:pPr marR="0" lvl="0" defTabSz="914400" eaLnBrk="1" fontAlgn="auto" latinLnBrk="0" hangingPunct="1">
              <a:lnSpc>
                <a:spcPct val="100000"/>
              </a:lnSpc>
              <a:spcBef>
                <a:spcPts val="0"/>
              </a:spcBef>
              <a:spcAft>
                <a:spcPts val="600"/>
              </a:spcAft>
              <a:buClrTx/>
              <a:buSzTx/>
              <a:tabLst/>
              <a:defRPr/>
            </a:pPr>
            <a:r>
              <a:rPr kumimoji="0" lang="en-US" sz="1200" b="0" i="0" u="none" strike="noStrike" kern="0" cap="none" spc="0" normalizeH="0" baseline="0" noProof="0" dirty="0" smtClean="0">
                <a:ln>
                  <a:noFill/>
                </a:ln>
                <a:solidFill>
                  <a:srgbClr val="2A6EBB"/>
                </a:solidFill>
                <a:effectLst/>
                <a:uLnTx/>
                <a:uFillTx/>
              </a:rPr>
              <a:t>Customizable data collection</a:t>
            </a:r>
          </a:p>
          <a:p>
            <a:pPr marR="0" lvl="0" defTabSz="914400" eaLnBrk="1" fontAlgn="auto" latinLnBrk="0" hangingPunct="1">
              <a:lnSpc>
                <a:spcPct val="100000"/>
              </a:lnSpc>
              <a:spcBef>
                <a:spcPts val="0"/>
              </a:spcBef>
              <a:spcAft>
                <a:spcPts val="600"/>
              </a:spcAft>
              <a:buClrTx/>
              <a:buSzTx/>
              <a:tabLst/>
              <a:defRPr/>
            </a:pPr>
            <a:r>
              <a:rPr kumimoji="0" lang="en-US" sz="1200" b="0" i="0" u="none" strike="noStrike" kern="0" cap="none" spc="0" normalizeH="0" baseline="0" noProof="0" dirty="0" smtClean="0">
                <a:ln>
                  <a:noFill/>
                </a:ln>
                <a:solidFill>
                  <a:srgbClr val="2A6EBB"/>
                </a:solidFill>
                <a:effectLst/>
                <a:uLnTx/>
                <a:uFillTx/>
              </a:rPr>
              <a:t>Track progress with graphs </a:t>
            </a:r>
            <a:br>
              <a:rPr kumimoji="0" lang="en-US" sz="1200" b="0" i="0" u="none" strike="noStrike" kern="0" cap="none" spc="0" normalizeH="0" baseline="0" noProof="0" dirty="0" smtClean="0">
                <a:ln>
                  <a:noFill/>
                </a:ln>
                <a:solidFill>
                  <a:srgbClr val="2A6EBB"/>
                </a:solidFill>
                <a:effectLst/>
                <a:uLnTx/>
                <a:uFillTx/>
              </a:rPr>
            </a:br>
            <a:r>
              <a:rPr kumimoji="0" lang="en-US" sz="1200" b="0" i="0" u="none" strike="noStrike" kern="0" cap="none" spc="0" normalizeH="0" baseline="0" noProof="0" dirty="0" smtClean="0">
                <a:ln>
                  <a:noFill/>
                </a:ln>
                <a:solidFill>
                  <a:srgbClr val="2A6EBB"/>
                </a:solidFill>
                <a:effectLst/>
                <a:uLnTx/>
                <a:uFillTx/>
              </a:rPr>
              <a:t>created instantly by Insights</a:t>
            </a:r>
          </a:p>
        </p:txBody>
      </p:sp>
      <p:sp>
        <p:nvSpPr>
          <p:cNvPr id="21" name="Isosceles Triangle 20"/>
          <p:cNvSpPr/>
          <p:nvPr/>
        </p:nvSpPr>
        <p:spPr>
          <a:xfrm flipV="1">
            <a:off x="2772000" y="1371600"/>
            <a:ext cx="3600000" cy="2700000"/>
          </a:xfrm>
          <a:prstGeom prst="triangle">
            <a:avLst/>
          </a:prstGeom>
          <a:gradFill flip="none" rotWithShape="1">
            <a:gsLst>
              <a:gs pos="0">
                <a:srgbClr val="2A6EBB"/>
              </a:gs>
              <a:gs pos="50000">
                <a:srgbClr val="2A6EBB"/>
              </a:gs>
              <a:gs pos="100000">
                <a:srgbClr val="003399"/>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endParaRPr lang="en-CA" dirty="0" smtClean="0">
              <a:solidFill>
                <a:srgbClr val="003399"/>
              </a:solidFill>
            </a:endParaRPr>
          </a:p>
        </p:txBody>
      </p:sp>
      <p:sp>
        <p:nvSpPr>
          <p:cNvPr id="4" name="Title 12"/>
          <p:cNvSpPr txBox="1">
            <a:spLocks/>
          </p:cNvSpPr>
          <p:nvPr/>
        </p:nvSpPr>
        <p:spPr>
          <a:xfrm>
            <a:off x="468000" y="468000"/>
            <a:ext cx="7200000" cy="468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00338D"/>
                </a:solidFill>
                <a:effectLst/>
                <a:uLnTx/>
                <a:uFillTx/>
                <a:latin typeface="Arial" pitchFamily="34" charset="0"/>
                <a:ea typeface="Tahoma" pitchFamily="34" charset="0"/>
                <a:cs typeface="Arial" pitchFamily="34" charset="0"/>
              </a:rPr>
              <a:t>Building Knowledge for Student Success!</a:t>
            </a:r>
            <a:endParaRPr kumimoji="0" lang="en-CA" sz="2000" b="0" i="0" u="none" strike="noStrike" kern="1200" cap="none" spc="0" normalizeH="0" baseline="0" noProof="0" dirty="0">
              <a:ln>
                <a:noFill/>
              </a:ln>
              <a:solidFill>
                <a:srgbClr val="00338D"/>
              </a:solidFill>
              <a:effectLst/>
              <a:uLnTx/>
              <a:uFillTx/>
              <a:latin typeface="Arial" pitchFamily="34" charset="0"/>
              <a:ea typeface="Tahoma" pitchFamily="34" charset="0"/>
              <a:cs typeface="Arial" pitchFamily="34" charset="0"/>
            </a:endParaRPr>
          </a:p>
        </p:txBody>
      </p:sp>
      <p:sp>
        <p:nvSpPr>
          <p:cNvPr id="11" name="Title 1"/>
          <p:cNvSpPr>
            <a:spLocks noGrp="1"/>
          </p:cNvSpPr>
          <p:nvPr>
            <p:ph type="title"/>
          </p:nvPr>
        </p:nvSpPr>
        <p:spPr>
          <a:xfrm>
            <a:off x="3543300" y="1600200"/>
            <a:ext cx="2057400" cy="1371600"/>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rPr>
              <a:t>Increase </a:t>
            </a:r>
            <a:br>
              <a:rPr kumimoji="0" lang="en-US" sz="2400" b="1" i="0" u="none" strike="noStrike" kern="0" cap="none" spc="0" normalizeH="0" baseline="0" noProof="0" dirty="0" smtClean="0">
                <a:ln>
                  <a:noFill/>
                </a:ln>
                <a:solidFill>
                  <a:schemeClr val="bg1"/>
                </a:solidFill>
                <a:effectLst/>
                <a:uLnTx/>
                <a:uFillTx/>
              </a:rPr>
            </a:br>
            <a:r>
              <a:rPr kumimoji="0" lang="en-US" sz="2400" b="1" i="0" u="none" strike="noStrike" kern="0" cap="none" spc="0" normalizeH="0" baseline="0" noProof="0" dirty="0" smtClean="0">
                <a:ln>
                  <a:noFill/>
                </a:ln>
                <a:solidFill>
                  <a:schemeClr val="bg1"/>
                </a:solidFill>
                <a:effectLst/>
                <a:uLnTx/>
                <a:uFillTx/>
              </a:rPr>
              <a:t>Competency </a:t>
            </a:r>
            <a:br>
              <a:rPr kumimoji="0" lang="en-US" sz="2400" b="1" i="0" u="none" strike="noStrike" kern="0" cap="none" spc="0" normalizeH="0" baseline="0" noProof="0" dirty="0" smtClean="0">
                <a:ln>
                  <a:noFill/>
                </a:ln>
                <a:solidFill>
                  <a:schemeClr val="bg1"/>
                </a:solidFill>
                <a:effectLst/>
                <a:uLnTx/>
                <a:uFillTx/>
              </a:rPr>
            </a:br>
            <a:r>
              <a:rPr kumimoji="0" lang="en-US" sz="2400" b="1" i="0" u="none" strike="noStrike" kern="0" cap="none" spc="0" normalizeH="0" baseline="0" noProof="0" dirty="0" smtClean="0">
                <a:ln>
                  <a:noFill/>
                </a:ln>
                <a:solidFill>
                  <a:schemeClr val="bg1"/>
                </a:solidFill>
                <a:effectLst/>
                <a:uLnTx/>
                <a:uFillTx/>
              </a:rPr>
              <a:t>&amp; Capacity</a:t>
            </a:r>
            <a:endParaRPr kumimoji="0" lang="en-US" sz="2400" b="1" i="0" u="none" strike="noStrike" kern="0" cap="none" spc="0" normalizeH="0" baseline="0" noProof="0" dirty="0">
              <a:ln>
                <a:noFill/>
              </a:ln>
              <a:solidFill>
                <a:schemeClr val="bg1"/>
              </a:solidFill>
              <a:effectLst/>
              <a:uLnTx/>
              <a:uFillTx/>
            </a:endParaRPr>
          </a:p>
        </p:txBody>
      </p:sp>
      <p:sp>
        <p:nvSpPr>
          <p:cNvPr id="12" name="Content Placeholder 2"/>
          <p:cNvSpPr txBox="1">
            <a:spLocks/>
          </p:cNvSpPr>
          <p:nvPr/>
        </p:nvSpPr>
        <p:spPr>
          <a:xfrm>
            <a:off x="1771650" y="4191000"/>
            <a:ext cx="5600700" cy="8382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rgbClr val="2A6EBB"/>
                </a:solidFill>
                <a:effectLst/>
                <a:uLnTx/>
                <a:uFillTx/>
                <a:latin typeface="Arial" pitchFamily="34" charset="0"/>
                <a:cs typeface="Arial" pitchFamily="34" charset="0"/>
              </a:rPr>
              <a:t>Workshops</a:t>
            </a:r>
          </a:p>
          <a:p>
            <a:pPr marL="0" marR="0" lvl="1" indent="0" algn="ctr"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US" b="0" i="0" u="none" strike="noStrike" kern="1200" cap="none" spc="0" normalizeH="0" baseline="0" noProof="0" dirty="0" smtClean="0">
                <a:ln>
                  <a:noFill/>
                </a:ln>
                <a:solidFill>
                  <a:srgbClr val="E98300"/>
                </a:solidFill>
                <a:effectLst/>
                <a:uLnTx/>
                <a:uFillTx/>
                <a:latin typeface="Arial" pitchFamily="34" charset="0"/>
                <a:cs typeface="Arial" pitchFamily="34" charset="0"/>
              </a:rPr>
              <a:t>Online Training and Professional Development</a:t>
            </a:r>
          </a:p>
        </p:txBody>
      </p:sp>
      <p:sp>
        <p:nvSpPr>
          <p:cNvPr id="14" name="TextBox 13"/>
          <p:cNvSpPr txBox="1"/>
          <p:nvPr/>
        </p:nvSpPr>
        <p:spPr>
          <a:xfrm>
            <a:off x="6019800" y="1295400"/>
            <a:ext cx="2667000" cy="260071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600"/>
              </a:spcAft>
              <a:buClrTx/>
              <a:buSzTx/>
              <a:buFontTx/>
              <a:buNone/>
              <a:tabLst/>
              <a:defRPr/>
            </a:pPr>
            <a:r>
              <a:rPr kumimoji="0" lang="en-US" sz="2400" b="1" i="0" u="none" strike="noStrike" kern="0" cap="none" spc="0" normalizeH="0" baseline="0" noProof="0" dirty="0" smtClean="0">
                <a:ln>
                  <a:noFill/>
                </a:ln>
                <a:solidFill>
                  <a:srgbClr val="2A6EBB"/>
                </a:solidFill>
                <a:effectLst/>
                <a:uLnTx/>
                <a:uFillTx/>
              </a:rPr>
              <a:t>Insights</a:t>
            </a:r>
          </a:p>
          <a:p>
            <a:pPr marL="0" marR="0" lvl="0" indent="0" algn="r" defTabSz="914400" eaLnBrk="1" fontAlgn="auto"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dirty="0" smtClean="0">
                <a:ln>
                  <a:noFill/>
                </a:ln>
                <a:solidFill>
                  <a:srgbClr val="E98300"/>
                </a:solidFill>
                <a:effectLst/>
                <a:uLnTx/>
                <a:uFillTx/>
              </a:rPr>
              <a:t>Skills Acquisition Plan</a:t>
            </a:r>
          </a:p>
          <a:p>
            <a:pPr marL="177800" marR="0" lvl="0" indent="-177800" algn="r" defTabSz="914400" eaLnBrk="1" fontAlgn="auto" latinLnBrk="0" hangingPunct="1">
              <a:lnSpc>
                <a:spcPct val="100000"/>
              </a:lnSpc>
              <a:spcBef>
                <a:spcPts val="0"/>
              </a:spcBef>
              <a:spcAft>
                <a:spcPts val="600"/>
              </a:spcAft>
              <a:buClrTx/>
              <a:buSzTx/>
              <a:tabLst/>
              <a:defRPr/>
            </a:pPr>
            <a:r>
              <a:rPr kumimoji="0" lang="en-US" sz="1200" b="0" i="0" u="none" strike="noStrike" kern="0" cap="none" spc="0" normalizeH="0" baseline="0" noProof="0" dirty="0" smtClean="0">
                <a:ln>
                  <a:noFill/>
                </a:ln>
                <a:solidFill>
                  <a:srgbClr val="2A6EBB"/>
                </a:solidFill>
                <a:effectLst/>
                <a:uLnTx/>
                <a:uFillTx/>
              </a:rPr>
              <a:t>Skills assessment across 28 curriculum areas</a:t>
            </a:r>
          </a:p>
          <a:p>
            <a:pPr marL="177800" marR="0" lvl="0" indent="-177800" algn="r" defTabSz="914400" eaLnBrk="1" fontAlgn="auto" latinLnBrk="0" hangingPunct="1">
              <a:lnSpc>
                <a:spcPct val="100000"/>
              </a:lnSpc>
              <a:spcBef>
                <a:spcPts val="0"/>
              </a:spcBef>
              <a:spcAft>
                <a:spcPts val="600"/>
              </a:spcAft>
              <a:buClrTx/>
              <a:buSzTx/>
              <a:tabLst/>
              <a:defRPr/>
            </a:pPr>
            <a:r>
              <a:rPr kumimoji="0" lang="en-US" sz="1200" b="0" i="0" u="none" strike="noStrike" kern="0" cap="none" spc="0" normalizeH="0" baseline="0" noProof="0" dirty="0" smtClean="0">
                <a:ln>
                  <a:noFill/>
                </a:ln>
                <a:solidFill>
                  <a:srgbClr val="2A6EBB"/>
                </a:solidFill>
                <a:effectLst/>
                <a:uLnTx/>
                <a:uFillTx/>
              </a:rPr>
              <a:t>Over 300 objectives supported by over 5000 activities from the Resources database</a:t>
            </a:r>
          </a:p>
          <a:p>
            <a:pPr marL="177800" marR="0" lvl="0" indent="-177800" algn="r" defTabSz="914400" eaLnBrk="1" fontAlgn="auto" latinLnBrk="0" hangingPunct="1">
              <a:lnSpc>
                <a:spcPct val="100000"/>
              </a:lnSpc>
              <a:spcBef>
                <a:spcPts val="0"/>
              </a:spcBef>
              <a:spcAft>
                <a:spcPts val="600"/>
              </a:spcAft>
              <a:buClrTx/>
              <a:buSzTx/>
              <a:tabLst/>
              <a:defRPr/>
            </a:pPr>
            <a:r>
              <a:rPr kumimoji="0" lang="en-US" sz="1200" b="0" i="0" u="none" strike="noStrike" kern="0" cap="none" spc="0" normalizeH="0" baseline="0" noProof="0" dirty="0" smtClean="0">
                <a:ln>
                  <a:noFill/>
                </a:ln>
                <a:solidFill>
                  <a:srgbClr val="2A6EBB"/>
                </a:solidFill>
                <a:effectLst/>
                <a:uLnTx/>
                <a:uFillTx/>
              </a:rPr>
              <a:t>Customizable data collection</a:t>
            </a:r>
          </a:p>
          <a:p>
            <a:pPr marL="177800" marR="0" lvl="0" indent="-177800" algn="r" defTabSz="914400" eaLnBrk="1" fontAlgn="auto" latinLnBrk="0" hangingPunct="1">
              <a:lnSpc>
                <a:spcPct val="100000"/>
              </a:lnSpc>
              <a:spcBef>
                <a:spcPts val="0"/>
              </a:spcBef>
              <a:spcAft>
                <a:spcPts val="600"/>
              </a:spcAft>
              <a:buClrTx/>
              <a:buSzTx/>
              <a:tabLst/>
              <a:defRPr/>
            </a:pPr>
            <a:r>
              <a:rPr kumimoji="0" lang="en-US" sz="1200" b="0" i="0" u="none" strike="noStrike" kern="0" cap="none" spc="0" normalizeH="0" baseline="0" noProof="0" dirty="0" smtClean="0">
                <a:ln>
                  <a:noFill/>
                </a:ln>
                <a:solidFill>
                  <a:srgbClr val="2A6EBB"/>
                </a:solidFill>
                <a:effectLst/>
                <a:uLnTx/>
                <a:uFillTx/>
              </a:rPr>
              <a:t>Track progress with graphs </a:t>
            </a:r>
            <a:br>
              <a:rPr kumimoji="0" lang="en-US" sz="1200" b="0" i="0" u="none" strike="noStrike" kern="0" cap="none" spc="0" normalizeH="0" baseline="0" noProof="0" dirty="0" smtClean="0">
                <a:ln>
                  <a:noFill/>
                </a:ln>
                <a:solidFill>
                  <a:srgbClr val="2A6EBB"/>
                </a:solidFill>
                <a:effectLst/>
                <a:uLnTx/>
                <a:uFillTx/>
              </a:rPr>
            </a:br>
            <a:r>
              <a:rPr kumimoji="0" lang="en-US" sz="1200" b="0" i="0" u="none" strike="noStrike" kern="0" cap="none" spc="0" normalizeH="0" baseline="0" noProof="0" dirty="0" smtClean="0">
                <a:ln>
                  <a:noFill/>
                </a:ln>
                <a:solidFill>
                  <a:srgbClr val="2A6EBB"/>
                </a:solidFill>
                <a:effectLst/>
                <a:uLnTx/>
                <a:uFillTx/>
              </a:rPr>
              <a:t>created instantly by Insights</a:t>
            </a:r>
            <a:endParaRPr kumimoji="0" lang="en-US" sz="1200" b="0" i="0" u="none" strike="noStrike" kern="0" cap="none" spc="0" normalizeH="0" baseline="0" noProof="0" dirty="0">
              <a:ln>
                <a:noFill/>
              </a:ln>
              <a:solidFill>
                <a:srgbClr val="2A6EBB"/>
              </a:solidFill>
              <a:effectLst/>
              <a:uLnTx/>
              <a:uFillTx/>
            </a:endParaRPr>
          </a:p>
        </p:txBody>
      </p:sp>
      <p:sp>
        <p:nvSpPr>
          <p:cNvPr id="15" name="TextBox 14"/>
          <p:cNvSpPr txBox="1"/>
          <p:nvPr/>
        </p:nvSpPr>
        <p:spPr>
          <a:xfrm>
            <a:off x="4648200" y="4982545"/>
            <a:ext cx="2971800" cy="1135696"/>
          </a:xfrm>
          <a:prstGeom prst="rect">
            <a:avLst/>
          </a:prstGeom>
          <a:noFill/>
        </p:spPr>
        <p:txBody>
          <a:bodyPr wrap="square" rtlCol="0">
            <a:spAutoFit/>
          </a:bodyPr>
          <a:lstStyle/>
          <a:p>
            <a:pPr marL="182563" marR="0" lvl="0" indent="-182563" defTabSz="914400" eaLnBrk="1" fontAlgn="auto" latinLnBrk="0" hangingPunct="1">
              <a:lnSpc>
                <a:spcPct val="100000"/>
              </a:lnSpc>
              <a:spcBef>
                <a:spcPct val="20000"/>
              </a:spcBef>
              <a:spcAft>
                <a:spcPts val="600"/>
              </a:spcAft>
              <a:buClrTx/>
              <a:buSzTx/>
              <a:tabLst/>
              <a:defRPr/>
            </a:pPr>
            <a:r>
              <a:rPr kumimoji="0" lang="en-US" sz="1200" b="0" i="0" u="none" strike="noStrike" kern="0" cap="none" spc="0" normalizeH="0" baseline="0" noProof="0" dirty="0" smtClean="0">
                <a:ln>
                  <a:noFill/>
                </a:ln>
                <a:solidFill>
                  <a:srgbClr val="2A6EBB"/>
                </a:solidFill>
                <a:effectLst/>
                <a:uLnTx/>
                <a:uFillTx/>
                <a:latin typeface="Arial" pitchFamily="34" charset="0"/>
                <a:cs typeface="Arial" pitchFamily="34" charset="0"/>
              </a:rPr>
              <a:t>Managing Challenging Behaviors</a:t>
            </a:r>
          </a:p>
          <a:p>
            <a:pPr marL="182563" marR="0" lvl="0" indent="-182563" defTabSz="914400" eaLnBrk="1" fontAlgn="auto" latinLnBrk="0" hangingPunct="1">
              <a:lnSpc>
                <a:spcPct val="100000"/>
              </a:lnSpc>
              <a:spcBef>
                <a:spcPct val="20000"/>
              </a:spcBef>
              <a:spcAft>
                <a:spcPts val="600"/>
              </a:spcAft>
              <a:buClrTx/>
              <a:buSzTx/>
              <a:tabLst/>
              <a:defRPr/>
            </a:pPr>
            <a:r>
              <a:rPr kumimoji="0" lang="en-US" sz="1200" b="0" i="0" u="none" strike="noStrike" kern="0" cap="none" spc="0" normalizeH="0" baseline="0" noProof="0" dirty="0" smtClean="0">
                <a:ln>
                  <a:noFill/>
                </a:ln>
                <a:solidFill>
                  <a:srgbClr val="2A6EBB"/>
                </a:solidFill>
                <a:effectLst/>
                <a:uLnTx/>
                <a:uFillTx/>
                <a:latin typeface="Arial" pitchFamily="34" charset="0"/>
                <a:cs typeface="Arial" pitchFamily="34" charset="0"/>
              </a:rPr>
              <a:t>General Education Topics</a:t>
            </a:r>
          </a:p>
          <a:p>
            <a:pPr marL="182563" marR="0" lvl="0" indent="-182563" defTabSz="914400" eaLnBrk="1" fontAlgn="auto" latinLnBrk="0" hangingPunct="1">
              <a:lnSpc>
                <a:spcPct val="100000"/>
              </a:lnSpc>
              <a:spcBef>
                <a:spcPct val="20000"/>
              </a:spcBef>
              <a:spcAft>
                <a:spcPts val="600"/>
              </a:spcAft>
              <a:buClrTx/>
              <a:buSzTx/>
              <a:tabLst/>
              <a:defRPr/>
            </a:pPr>
            <a:r>
              <a:rPr kumimoji="0" lang="en-US" sz="1200" b="0" i="0" u="none" strike="noStrike" kern="0" cap="none" spc="0" normalizeH="0" baseline="0" noProof="0" dirty="0" smtClean="0">
                <a:ln>
                  <a:noFill/>
                </a:ln>
                <a:solidFill>
                  <a:srgbClr val="2A6EBB"/>
                </a:solidFill>
                <a:effectLst/>
                <a:uLnTx/>
                <a:uFillTx/>
                <a:latin typeface="Arial" pitchFamily="34" charset="0"/>
                <a:cs typeface="Arial" pitchFamily="34" charset="0"/>
              </a:rPr>
              <a:t>Special Topic Series</a:t>
            </a:r>
          </a:p>
          <a:p>
            <a:pPr marL="0" marR="0" lvl="0" indent="0" defTabSz="914400" eaLnBrk="1" fontAlgn="auto" latinLnBrk="0" hangingPunct="1">
              <a:lnSpc>
                <a:spcPct val="100000"/>
              </a:lnSpc>
              <a:spcBef>
                <a:spcPts val="0"/>
              </a:spcBef>
              <a:spcAft>
                <a:spcPts val="0"/>
              </a:spcAft>
              <a:buClrTx/>
              <a:buSzTx/>
              <a:tabLst/>
              <a:defRPr/>
            </a:pPr>
            <a:endParaRPr kumimoji="0" lang="en-CA" sz="1200" b="0" i="0" u="none" strike="noStrike" kern="0" cap="none" spc="0" normalizeH="0" baseline="0" noProof="0" dirty="0" smtClean="0">
              <a:ln>
                <a:noFill/>
              </a:ln>
              <a:solidFill>
                <a:srgbClr val="2A6EBB"/>
              </a:solidFill>
              <a:effectLst/>
              <a:uLnTx/>
              <a:uFillTx/>
              <a:latin typeface="Arial" pitchFamily="34" charset="0"/>
              <a:cs typeface="Arial" pitchFamily="34" charset="0"/>
            </a:endParaRPr>
          </a:p>
        </p:txBody>
      </p:sp>
      <p:sp>
        <p:nvSpPr>
          <p:cNvPr id="16" name="TextBox 15"/>
          <p:cNvSpPr txBox="1"/>
          <p:nvPr/>
        </p:nvSpPr>
        <p:spPr>
          <a:xfrm>
            <a:off x="1524000" y="4982545"/>
            <a:ext cx="2971800" cy="1061829"/>
          </a:xfrm>
          <a:prstGeom prst="rect">
            <a:avLst/>
          </a:prstGeom>
          <a:noFill/>
        </p:spPr>
        <p:txBody>
          <a:bodyPr wrap="square" rtlCol="0">
            <a:spAutoFit/>
          </a:bodyPr>
          <a:lstStyle/>
          <a:p>
            <a:pPr marL="182563" marR="0" lvl="0" indent="-182563" algn="r" defTabSz="914400" eaLnBrk="1" fontAlgn="auto" latinLnBrk="0" hangingPunct="1">
              <a:lnSpc>
                <a:spcPct val="100000"/>
              </a:lnSpc>
              <a:spcBef>
                <a:spcPts val="0"/>
              </a:spcBef>
              <a:spcAft>
                <a:spcPts val="600"/>
              </a:spcAft>
              <a:buClrTx/>
              <a:buSzTx/>
              <a:tabLst/>
              <a:defRPr/>
            </a:pPr>
            <a:r>
              <a:rPr kumimoji="0" lang="en-US" sz="1200" b="0" i="0" u="none" strike="noStrike" kern="0" cap="none" spc="0" normalizeH="0" baseline="0" noProof="0" dirty="0" smtClean="0">
                <a:ln>
                  <a:noFill/>
                </a:ln>
                <a:solidFill>
                  <a:srgbClr val="2A6EBB"/>
                </a:solidFill>
                <a:effectLst/>
                <a:uLnTx/>
                <a:uFillTx/>
                <a:latin typeface="Arial" pitchFamily="34" charset="0"/>
                <a:cs typeface="Arial" pitchFamily="34" charset="0"/>
              </a:rPr>
              <a:t>Introduction to Autism Spectrum Disorder</a:t>
            </a:r>
          </a:p>
          <a:p>
            <a:pPr marL="182563" marR="0" lvl="0" indent="-182563" algn="r" defTabSz="914400" eaLnBrk="1" fontAlgn="auto" latinLnBrk="0" hangingPunct="1">
              <a:lnSpc>
                <a:spcPct val="100000"/>
              </a:lnSpc>
              <a:spcBef>
                <a:spcPts val="0"/>
              </a:spcBef>
              <a:spcAft>
                <a:spcPts val="600"/>
              </a:spcAft>
              <a:buClrTx/>
              <a:buSzTx/>
              <a:tabLst/>
              <a:defRPr/>
            </a:pPr>
            <a:r>
              <a:rPr kumimoji="0" lang="en-US" sz="1200" b="0" i="0" u="none" strike="noStrike" kern="0" cap="none" spc="0" normalizeH="0" baseline="0" noProof="0" dirty="0" smtClean="0">
                <a:ln>
                  <a:noFill/>
                </a:ln>
                <a:solidFill>
                  <a:srgbClr val="2A6EBB"/>
                </a:solidFill>
                <a:effectLst/>
                <a:uLnTx/>
                <a:uFillTx/>
                <a:latin typeface="Arial" pitchFamily="34" charset="0"/>
                <a:cs typeface="Arial" pitchFamily="34" charset="0"/>
              </a:rPr>
              <a:t>Improving Social Skills</a:t>
            </a:r>
          </a:p>
          <a:p>
            <a:pPr marL="182563" marR="0" lvl="0" indent="-182563" algn="r" defTabSz="914400" eaLnBrk="1" fontAlgn="auto" latinLnBrk="0" hangingPunct="1">
              <a:lnSpc>
                <a:spcPct val="100000"/>
              </a:lnSpc>
              <a:spcBef>
                <a:spcPts val="0"/>
              </a:spcBef>
              <a:spcAft>
                <a:spcPts val="600"/>
              </a:spcAft>
              <a:buClrTx/>
              <a:buSzTx/>
              <a:tabLst/>
              <a:defRPr/>
            </a:pPr>
            <a:r>
              <a:rPr kumimoji="0" lang="en-US" sz="1200" b="0" i="0" u="none" strike="noStrike" kern="0" cap="none" spc="0" normalizeH="0" baseline="0" noProof="0" dirty="0" smtClean="0">
                <a:ln>
                  <a:noFill/>
                </a:ln>
                <a:solidFill>
                  <a:srgbClr val="2A6EBB"/>
                </a:solidFill>
                <a:effectLst/>
                <a:uLnTx/>
                <a:uFillTx/>
                <a:latin typeface="Arial" pitchFamily="34" charset="0"/>
                <a:cs typeface="Arial" pitchFamily="34" charset="0"/>
              </a:rPr>
              <a:t>Introduction to Behavior Management</a:t>
            </a:r>
          </a:p>
          <a:p>
            <a:pPr marL="182563" marR="0" lvl="0" indent="-182563" algn="r" defTabSz="914400" eaLnBrk="1" fontAlgn="auto" latinLnBrk="0" hangingPunct="1">
              <a:lnSpc>
                <a:spcPct val="100000"/>
              </a:lnSpc>
              <a:spcBef>
                <a:spcPts val="0"/>
              </a:spcBef>
              <a:spcAft>
                <a:spcPts val="600"/>
              </a:spcAft>
              <a:buClrTx/>
              <a:buSzTx/>
              <a:tabLst/>
              <a:defRPr/>
            </a:pPr>
            <a:r>
              <a:rPr kumimoji="0" lang="en-US" sz="1200" b="0" i="0" u="none" strike="noStrike" kern="0" cap="none" spc="0" normalizeH="0" baseline="0" noProof="0" dirty="0" smtClean="0">
                <a:ln>
                  <a:noFill/>
                </a:ln>
                <a:solidFill>
                  <a:srgbClr val="2A6EBB"/>
                </a:solidFill>
                <a:effectLst/>
                <a:uLnTx/>
                <a:uFillTx/>
                <a:latin typeface="Arial" pitchFamily="34" charset="0"/>
                <a:cs typeface="Arial" pitchFamily="34" charset="0"/>
              </a:rPr>
              <a:t>Improving Learning and Independence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2-06 at 10.19.26 AM.png"/>
          <p:cNvPicPr>
            <a:picLocks noGrp="1" noChangeAspect="1"/>
          </p:cNvPicPr>
          <p:nvPr>
            <p:ph idx="1"/>
          </p:nvPr>
        </p:nvPicPr>
        <p:blipFill>
          <a:blip r:embed="rId2">
            <a:extLst>
              <a:ext uri="{28A0092B-C50C-407E-A947-70E740481C1C}">
                <a14:useLocalDpi xmlns:a14="http://schemas.microsoft.com/office/drawing/2010/main" val="0"/>
              </a:ext>
            </a:extLst>
          </a:blip>
          <a:srcRect t="15764" b="15764"/>
          <a:stretch>
            <a:fillRect/>
          </a:stretch>
        </p:blipFill>
        <p:spPr/>
      </p:pic>
      <p:sp>
        <p:nvSpPr>
          <p:cNvPr id="3" name="Title 2"/>
          <p:cNvSpPr>
            <a:spLocks noGrp="1"/>
          </p:cNvSpPr>
          <p:nvPr>
            <p:ph type="title"/>
          </p:nvPr>
        </p:nvSpPr>
        <p:spPr/>
        <p:txBody>
          <a:bodyPr/>
          <a:lstStyle/>
          <a:p>
            <a:r>
              <a:rPr lang="en-US" sz="3200" dirty="0" smtClean="0"/>
              <a:t>Example: Blank Data Sheets</a:t>
            </a:r>
            <a:endParaRPr lang="en-US" sz="3200" dirty="0"/>
          </a:p>
        </p:txBody>
      </p:sp>
    </p:spTree>
    <p:extLst>
      <p:ext uri="{BB962C8B-B14F-4D97-AF65-F5344CB8AC3E}">
        <p14:creationId xmlns:p14="http://schemas.microsoft.com/office/powerpoint/2010/main" val="3025706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Entering DATA</a:t>
            </a:r>
            <a:endParaRPr lang="en-US" sz="2800" dirty="0"/>
          </a:p>
        </p:txBody>
      </p:sp>
      <p:pic>
        <p:nvPicPr>
          <p:cNvPr id="3075" name="Picture 3"/>
          <p:cNvPicPr>
            <a:picLocks noChangeAspect="1" noChangeArrowheads="1"/>
          </p:cNvPicPr>
          <p:nvPr/>
        </p:nvPicPr>
        <p:blipFill>
          <a:blip r:embed="rId3" cstate="print"/>
          <a:srcRect/>
          <a:stretch>
            <a:fillRect/>
          </a:stretch>
        </p:blipFill>
        <p:spPr bwMode="auto">
          <a:xfrm>
            <a:off x="304800" y="838200"/>
            <a:ext cx="8580120" cy="5362575"/>
          </a:xfrm>
          <a:prstGeom prst="rect">
            <a:avLst/>
          </a:prstGeom>
          <a:noFill/>
          <a:ln w="9525">
            <a:noFill/>
            <a:miter lim="800000"/>
            <a:headEnd/>
            <a:tailEnd/>
          </a:ln>
        </p:spPr>
      </p:pic>
      <p:sp>
        <p:nvSpPr>
          <p:cNvPr id="6" name="Right Arrow Callout 5"/>
          <p:cNvSpPr/>
          <p:nvPr/>
        </p:nvSpPr>
        <p:spPr>
          <a:xfrm>
            <a:off x="3200400" y="4191000"/>
            <a:ext cx="3352800" cy="762000"/>
          </a:xfrm>
          <a:prstGeom prst="rightArrowCallout">
            <a:avLst>
              <a:gd name="adj1" fmla="val 25000"/>
              <a:gd name="adj2" fmla="val 25000"/>
              <a:gd name="adj3" fmla="val 25000"/>
              <a:gd name="adj4" fmla="val 8339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Insert the daily totals in the corresponding boxes</a:t>
            </a:r>
            <a:endParaRPr lang="en-US" dirty="0"/>
          </a:p>
        </p:txBody>
      </p:sp>
      <p:sp>
        <p:nvSpPr>
          <p:cNvPr id="10" name="Left Arrow Callout 9"/>
          <p:cNvSpPr/>
          <p:nvPr/>
        </p:nvSpPr>
        <p:spPr>
          <a:xfrm>
            <a:off x="3200400" y="3276600"/>
            <a:ext cx="2590800" cy="1066800"/>
          </a:xfrm>
          <a:prstGeom prst="leftArrowCallout">
            <a:avLst>
              <a:gd name="adj1" fmla="val 25000"/>
              <a:gd name="adj2" fmla="val 19048"/>
              <a:gd name="adj3" fmla="val 25000"/>
              <a:gd name="adj4" fmla="val 7821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Choose other weeks by clicking these arrows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par>
                          <p:cTn id="13" fill="hold">
                            <p:stCondLst>
                              <p:cond delay="0"/>
                            </p:stCondLst>
                            <p:childTnLst>
                              <p:par>
                                <p:cTn id="14" presetID="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animBg="1"/>
      <p:bldP spid="10"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2-06 at 9.08.20 AM.png"/>
          <p:cNvPicPr>
            <a:picLocks noGrp="1" noChangeAspect="1"/>
          </p:cNvPicPr>
          <p:nvPr>
            <p:ph idx="1"/>
          </p:nvPr>
        </p:nvPicPr>
        <p:blipFill>
          <a:blip r:embed="rId3">
            <a:extLst>
              <a:ext uri="{28A0092B-C50C-407E-A947-70E740481C1C}">
                <a14:useLocalDpi xmlns:a14="http://schemas.microsoft.com/office/drawing/2010/main" val="0"/>
              </a:ext>
            </a:extLst>
          </a:blip>
          <a:srcRect t="8208" b="8208"/>
          <a:stretch>
            <a:fillRect/>
          </a:stretch>
        </p:blipFill>
        <p:spPr>
          <a:xfrm>
            <a:off x="457200" y="1371600"/>
            <a:ext cx="8229600" cy="4800600"/>
          </a:xfrm>
        </p:spPr>
      </p:pic>
      <p:sp>
        <p:nvSpPr>
          <p:cNvPr id="3" name="Title 2"/>
          <p:cNvSpPr>
            <a:spLocks noGrp="1"/>
          </p:cNvSpPr>
          <p:nvPr>
            <p:ph type="title"/>
          </p:nvPr>
        </p:nvSpPr>
        <p:spPr/>
        <p:txBody>
          <a:bodyPr/>
          <a:lstStyle/>
          <a:p>
            <a:r>
              <a:rPr lang="en-US" dirty="0" smtClean="0"/>
              <a:t>Graphs</a:t>
            </a:r>
            <a:endParaRPr lang="en-US" dirty="0"/>
          </a:p>
        </p:txBody>
      </p:sp>
      <p:sp>
        <p:nvSpPr>
          <p:cNvPr id="5" name="TextBox 4"/>
          <p:cNvSpPr txBox="1"/>
          <p:nvPr/>
        </p:nvSpPr>
        <p:spPr>
          <a:xfrm>
            <a:off x="163272" y="838200"/>
            <a:ext cx="8980728" cy="369332"/>
          </a:xfrm>
          <a:prstGeom prst="rect">
            <a:avLst/>
          </a:prstGeom>
          <a:noFill/>
        </p:spPr>
        <p:txBody>
          <a:bodyPr wrap="square" rtlCol="0">
            <a:spAutoFit/>
          </a:bodyPr>
          <a:lstStyle/>
          <a:p>
            <a:pPr algn="ctr"/>
            <a:r>
              <a:rPr lang="en-US" dirty="0" smtClean="0">
                <a:solidFill>
                  <a:srgbClr val="003C71"/>
                </a:solidFill>
              </a:rPr>
              <a:t>Click ‘Graphs’ after adding data to Print Graph, click ‘SAVE’ to add to Progress Reports</a:t>
            </a:r>
          </a:p>
        </p:txBody>
      </p:sp>
      <p:sp>
        <p:nvSpPr>
          <p:cNvPr id="6" name="Left Arrow 5"/>
          <p:cNvSpPr/>
          <p:nvPr/>
        </p:nvSpPr>
        <p:spPr>
          <a:xfrm>
            <a:off x="4267200" y="1524000"/>
            <a:ext cx="4495800" cy="12954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Rename your Graph for the Skill measured and click ‘Refresh’</a:t>
            </a:r>
            <a:endParaRPr lang="en-US" dirty="0"/>
          </a:p>
        </p:txBody>
      </p:sp>
    </p:spTree>
    <p:extLst>
      <p:ext uri="{BB962C8B-B14F-4D97-AF65-F5344CB8AC3E}">
        <p14:creationId xmlns:p14="http://schemas.microsoft.com/office/powerpoint/2010/main" val="3541098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Reporting Progress</a:t>
            </a:r>
            <a:endParaRPr lang="en-US" sz="3200" b="1" dirty="0"/>
          </a:p>
        </p:txBody>
      </p:sp>
      <p:pic>
        <p:nvPicPr>
          <p:cNvPr id="3" name="Picture 6" descr="http://www.newamerica.net/files/pictures/16/special_report.JPG"/>
          <p:cNvPicPr>
            <a:picLocks noChangeAspect="1" noChangeArrowheads="1"/>
          </p:cNvPicPr>
          <p:nvPr/>
        </p:nvPicPr>
        <p:blipFill>
          <a:blip r:embed="rId2" cstate="print"/>
          <a:srcRect/>
          <a:stretch>
            <a:fillRect/>
          </a:stretch>
        </p:blipFill>
        <p:spPr bwMode="auto">
          <a:xfrm>
            <a:off x="2438400" y="2209800"/>
            <a:ext cx="3219450" cy="258910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2514600"/>
          </a:xfrm>
        </p:spPr>
        <p:txBody>
          <a:bodyPr/>
          <a:lstStyle/>
          <a:p>
            <a:r>
              <a:rPr lang="en-US" dirty="0" smtClean="0"/>
              <a:t>Formal written reports detailing treatment progress is a time consuming yet necessary activity.</a:t>
            </a:r>
          </a:p>
          <a:p>
            <a:r>
              <a:rPr lang="en-US" dirty="0" smtClean="0"/>
              <a:t>Insights can create high quality, detailed reports in a very short time.</a:t>
            </a:r>
            <a:endParaRPr lang="en-US" dirty="0"/>
          </a:p>
        </p:txBody>
      </p:sp>
      <p:sp>
        <p:nvSpPr>
          <p:cNvPr id="3" name="Title 2"/>
          <p:cNvSpPr>
            <a:spLocks noGrp="1"/>
          </p:cNvSpPr>
          <p:nvPr>
            <p:ph type="title"/>
          </p:nvPr>
        </p:nvSpPr>
        <p:spPr/>
        <p:txBody>
          <a:bodyPr/>
          <a:lstStyle/>
          <a:p>
            <a:r>
              <a:rPr lang="en-US" dirty="0" smtClean="0"/>
              <a:t>Reporting Progress</a:t>
            </a:r>
            <a:endParaRPr lang="en-US" dirty="0"/>
          </a:p>
        </p:txBody>
      </p:sp>
      <p:sp>
        <p:nvSpPr>
          <p:cNvPr id="9218" name="AutoShape 2" descr="data:image/jpeg;base64,/9j/4AAQSkZJRgABAQAAAQABAAD/2wCEAAkGBxQSEhUUEhQWFRQWFxobFxgXFRgdHhwZGhgcHRgcIRYcHCggGh4lHB8cJDIkJiksLi4vGh8zODMtNygtLisBCgoKDg0OGxAQFCwcHx0rLCwsLCwsLCwsLCwsNyssNyssLDcsLCssKzcsLCwsNywvLCwsNywwLSwrLCwsLCwsK//AABEIAMkA+gMBIgACEQEDEQH/xAAcAAEAAgMBAQEAAAAAAAAAAAAABgcDBAUCAQj/xABGEAACAQMCAggCBwYEBQIHAAABAgMABBEFIRIxBgcTIkFRYXEygRQjQlJygpEkM0NiobEVNJLBCBZEU2Nzshc1g5Ois9H/xAAaAQEBAQEBAQEAAAAAAAAAAAAAAQIDBQQG/8QAJhEBAQEAAQMDAwUBAAAAAAAAAAECEQMhMQQSUUFhsRMUIjJxBf/aAAwDAQACEQMRAD8AvGlKUClKUClKUClKUClKUClKUClKUClKUCvEsgVSzEBVBJJ5ADcnNe6h3WJcGUQ6fGSHvGIkI+xbJgztnG2RhBnnxnyoOHpPR2DVRNe3sPafSX/ZwxZTHbJtDgqQVLbucc+IVvf8o3EG9jqVzDuPq5sXEePILJ3lB9DUrhiVFCoAqqAFA5AAYAHsK94qqiyazq9v++tLe8T71tKY3x5mOXYn0BrYtusqzyFuRPZOduG6hZP0fdMeuakNeZYwwKsAynmGAIPyNQ4bVjfxTqHhkSVDyaN1YfqCRWzUHu+gFizdpHEbeXwktnaFhn8BC/qKxLo+p2/+V1ETqBtHexBt/WePD/qDQ4T2lQhel17B/nNNkZRj6yzkWYHzPZHhdQPnXQ0vp/p87cC3KxyZwY5gYnB8uGQDJ9s0RJ6V8VgRkbg19oFKUoFKUoFKUoFKUoFKUoFKUoFKUoFK8SyqilmIVVBLEkAADckk8gBVM9Peu5ULQ6aA7bg3DDug/wAiH4vxNt6EUFzu4AJJAA5k8v1rh3nTPT4jwyXtureI7ZCR7gHIr8xcWqaxJ/1F2c78+BTj5Rx/051n1vq4vbQQCYRiW4kEcUIkDOT4nCgrwglQTn7QoP0lZdOtOl+C9t8k4AaVVJPorEE1II3DAFSCDyIOQfnX5ru+o3UkUlTbyH7qSsCf9aKP61GHi1LRpVJ7a0kcZGGGHCnxAJVwM8jnnQfrwnHOoJ0R/a7i41JhtKexts+FtEx7w8u0k4mx5BarCDrjnubV7S64EabhjN0gI4I2IErNGBu3BxYK438Kuq3s4XtVhiP7O0PAhjb+GU4QVcfy8iKLEUW7u9Yd0spTa2Eb8DXKjMk5HxiL7iDfv+eOe4rV6S9FYtKFrcWks/bm6hibjmZxMJDwuHU7FivkBy9Kn+jWqWsMcEKhYo1CqPQeJPiScknxJNRjpTMJNX01JCFjRLiVQzAK0qqAux8VBJHv70EtNKjmu9N7O1PAZRNMdlhgxJIx8BwqdvmRXNg/xq97yLDpsJHd7Re2mPkSh7i+xwR61RNaVD7a+vrGeGHUZI7iG4bs4rlEEbLMQSqPGNsMBgFfEb1MKBWpqOmQ3C8M8Mcq+UiK39xtW3Sion/yFDGc2c1zZHOcQTNwE+sL8SkemBWVTrFvjhltb5BnIkRoJceADJxR/qBUnpREcXp/2X+esrq12yXEfbRD/wCrDn+1d7Ruk1pd/wCWuYpTz4VccQz5p8Q+YrLXG1jopZ3WTPbROx+3w8L/AP3Fw39ahwlVKrO40ya1vLO3sr26HbSFpIpHEyLbxDMhBkVmQklVG/NqsyiFKUoFKUoFKUoFKUoFeZJAoLMQFAJJJwABzJPgK9VTH/ED0yMaLp8LYaQBpyDuEz3E/NzPoB4NQQ7rU6x5NSlNtalhaq3CAueKds4DEDfhz8K+xO+Asu6vOpZFVZ9THExAK24OAvlxsD3jy7o2HjnkPfUb1eCNF1C6XLuM26EfCp5Sn+Y/Z8hvzIxc9BhtbZIkCRosaKMBVUKoA8gNgKrjoaP8V1SfU23trbMFmDyJx9ZKB65O/wDOB9muj1t61IlvHZW291fN2UYH2UOO0Ykchg4z4ZJ8KlPRrRY7K1itovhiQDOPiPNmPqzZJ96DpMwAJJwBzJqg5r7/ABPUZ71hmCPMFsCNiq54nwfPJP5yPCpz1z9IGitksoD+0Xp4Bj7MX8Vj5Aju+xYjlUW0+zWGNI0+FBgf7n3J3+del/zfT/qdT33xn8sbvERPpJ0FSQGS2wj/APb+yfb7p/p7VqdXHT+XS5ewuOJrYth0OeKJs7soPLfmvj71P6h/T7o72ydvEv1qDvAfaUf3I/tn0r6vXegll6nTnFnmJnXyvnTNUhuV47eWOVfNGDfrjl7GtXX+jlreqq3UKyhDlc5BUnGcMpBwcDI5HAqi+p8WlzKbS5ThmOXt54naOQEDvp2iEFtu8M55N6Vbn+Ealb/5a8S5QYxHep3seP7REAScfeU14jq7Oj9HbW0JNtbxRE82VBxEeXFzx6ZrrK5HI1ED0yeD/P2VxbjfMsY7eHbxLx95fmtSTTr+O4jWWF1kjfPCynY4JB/Qgj5UEN64r8RxWDyHCpqMDtgZPCquWIA3O1Zm6Y3c/wDkNNndSf3tyVgT8QU5Zh7YNTTHj5cq+0EF1DXNWs4zcXUFk8CFTL2EkvGqcQDEB9mIBz8qmxuEChywCEAhiQBgjI3PpWn0g0pbu2lt3Yqsq8JK4yBkcs7VG7bq0tMqbl7i8K/D9JnZgNuQRcDHoc0EttbyOUZjkSQDmUdW/saz1Cdb6DpFi50tFt7uLcKh4UmTOWidfh7w5HbfGT4jw/SLWM7aQgXyN7ET/q2H9KCc0rR0W9eaFZJYXt3OeKJyCVwSOY2IPMe9crp/q7W1k5jOJ5SIYf8A1JNgfyjib8tFRLT+mipqF1ePa3E0RxbwSQhG4YomPadziDYaXLZ8gKkP/wAZNK8ZpFPiDBJkHxB7vOojefsloI4RlwqxQjxaRsKnzLHP61M9P6qNOWKNZYFkkVFDuSe84UBm5+JyfnUNThO6UpRkpSlApSlApSlBr6heLDFJK5wkaM7H+VQSf6Cvy50UsH1zWeKYErJI002/KJfs554+GMe4q7uu/VDBpMwBw0zJEPzHLfqisPnUR/4a9KxHdXRG7MsSny4Rxvv68SfpQXUqgDA2A5CvkkgUFmIAAJJPIAczmvVV51uarIyQ6ZbH9pv24D/LD/EY+hG34Q/lQafV7GdT1C41eQHskJgsgw5IvxOMjIJyfnJIPCrJvLpIo3kkYKiKWZjyCqMk/pWvoelx2tvFbxDCRIFHrjmT6k5J9Sa869o0V5A9vcKWifHEAzLnBBG6kHmAaCjdLunv7qfUpgR2hKW6n7EKnA8efgfXjPjXdrNqPU/PBltLvWUf9mfdef3gMfqvzqNX9/fWO2o2Tqg/jRd5OexyCQM+rA+le36L1vQxiYv8XPWby79K52ma7b3H7qVSfunZv9J3ro162d51Oc3lzVP0ggbT79ZIO7wsssXkN849gwIx5V+odJv1uIIp4/glRXX2YZx7jl8qoDrRtMxRSgbq5U+zDP8Adf6176u2nFvx211NA6uylQeOM8mBMLd3O/MY8a/O9f0uv3GsYn3jtNdua/Q9fEUAYAAHkBj3qv8Ao10xvGuorS5hikMgciaFmXCoMlmjYH0GxG5FWDXx7xrGvbqcWNy8vjnY4GTjYefpUVTp1FGQt9DPZMcDMyZjJ9J0yh+eKldfHUEEEAg8weR+VZVis7uOZA8TpIh5MjBgfmDis1Rm86C2jMZIVe0lP8S1cxH5qvcb5rWH6Nqtt+7lgvox9mZexlx4ASICje5UURLKVw9D6QNPIYpbW4tpVXiIkUFCAQDwzKSjbkbbH0ruUUqt+lN19J1IIM9nYpvzwbiYfoeCPHsXNTrXNTS1t5biT4YkZyPPA2UepOAPU1WGlEwWzTXB+sfjnnOPtv3mGPQYXHpUazOa6/Riy+l6mmd4rFe1blgzyAiIH8KcTe/DVr1EurHSWgslklGJrpjPLnOQZMcC77jhQKMeBBqW0Yt5pSlKIUpSgUpSgUpSgqH/AIkpD9Ctl8DcZ/SNgP7muz1CQBdIjI5vLKze/Fw/2UVxv+JKM/QrZvAXGP1jbH9jXa6hJg2kRgHdJZVb0PFxf2YUE/urhY0aSRgqIpZmPIKoyxJ8gKrfqxga/urnWJgcSMYrQH7MKEgkeGSdvcSedZOtvUJJ2t9ItmxNeMDKR9iBT3idxscE+oRh4ip/pWnpbwxwRDEcSKij0UYGT4n1oNqlKq68127huJGy8fExPZuDjhzt3T6Y3H60Fo18IzUP0vp5G206GM/eXLL+nxD+tSu1uklXijdXXzUg0ES6R9V+nXmWaARSHP1kHcOT4lQOFj6kGoTqHVxqlpk2Vyl3GM4im7r+gDE4P+pfarppW8dTWLzm8D8wdM9XlFu9vd2k1vMSvDxL3DwuCcMcZ2zyyPWvXVZJmOdfJlP6gj/arg68mA0a4zzLRAe/bIf7A1R/QZ3S3n7PeSWSOKIecjZA/Tiz8q+70/qda6831L4l/FZs7cRbnVlZ9pJc3rDYn6PAf/HGcyMPRpP/AGVYFaOhaWtrbw26fDEirnzIG7e5OT862ZbhFKqzKrPkKCwBYjmADzPtXxdTd3q6v1bk4cLW+j00kpntr2a3lwBw4WSE484WHM+YOa0P8a1K1/zdktzGM/W2TZbA5ZtpMMTj7pxUxpWBwtH6YWdy3BHMol5GKTMcgPl2b4J+Wa7tc7WNBtrsYuYI5fIuoJHs3xL8jXC/5Tnt99PvpY1H8G4+vixj4QWIkjHsxoJdSvMWeEcWOLA4sZxnG+Ad8Zr6SBudgOZoqB9ZF120ttYqdmb6ROP/ABRn6tSPJpMf6K5E9n9LurayxlZG7Wf0giIYg/jfhX5msel3P0mWe9OcXD4iznaCPKxbHlndj+KpP1U2XafSL9v47dnB6QREjI2+3JxH5LUa8Z/1YQFKUo5lKUoFKUoFKUoFKVp6lfpEveYBiDwAncnG23vQQjrxsVn0uUAgyQMkoUEZwp4WOPRGY/Koh/w+dIY4ba+jmYKkOLgk/d4eGQ49OFf1FWDfWizRvE+6yKytnxDAgn33r8zLZtb3b2s0jRIZBDOwz+7EqljjxHdDjzwKtnCS8r/6p7J7qW41i4GJLpikCn7ECnAx74A/Jn7VWXWCwtUiiSOIBY0VVQDkFUYUfpWYmor7WG7tElXhkRXXyYA1XcfTWdJnJw8Zc4RhgqM7ANzBx559ql2kdKrefA4uzc/ZfAz7Hkf7+lBytV6Bo2TbuUP3WyV/X4h/Wopc6ddWTcWHjx9tD3T+Yf2NW5Xwigr7Sunci4E6CQfeXAb9PhP9KmGl65Bcfu5AW+6dm/0nn7jatDVeh9vNkqvZP5psPmnL9MVD9U6H3EO6jtVHinP/AEc/0zQc3/iR1bht7a2BOZJGkbH3YxgA+5fP5ajnUdpPbSrIR9XbcUh8jNKOCMfljVm93FQzpJqMup38cau0neWGEk52LYznxBYk58seVfoPq/6Lf4baCAsHkLs0jqCAxJwuM74CBR8jWprjn7iS1oaxotvdp2dzCkq+AcZwTtkHmp9QRW5NKEUsxwqgkk+AAyT+lYNN1KG4QSQSpKh+0jBh7bcj6Go0j3/LN1b72F64UcoLvM0foBJkSoPmaHpZLb7ahZyQgc54Mzw+5KjtEH4lqV0ojT0vVYblOO3lSVfNGBx745H0NblcDVeh1pO/admYZvCaBjFJk+PEmOL8wNdTSrR4ogkkzzsM/WOFDEZJAPCACQNs43xQbdRLrL1FktOwiOJrtxCh8lYZlfn4RhvmRUtqsdWu/pWpSyA5itF7CPljtThp29x3U/KaLJzWjrCFIY7a3GJJmS3hAB7vH3eLbkFTJz6VcWk6elvDFBGMJEiovsowM+tV10FsvpOoyTkZisk7OP1nlAMhBz9mPC/nq0Ki7vNKUpRgpSlApSlAr47AAknAG5J8BXN1fXIrcYY8T+CLz+f3R7/LNQjVtZluD3zhPBBy9M/ePqflit5xdMa3I7+sdLQMrb7n75Gw/CPH3O3vUOvrnIaSZ9sZZ3bw/EeQ/tXB6R9LILQFSe0l8I1PL8R+yP6+lVbr/SOe7bMjYQHuouyj5eJ9TXTnOPDnxrfl+kej+rR3UCSxOHU5BI27ynDbeG4z7EVXnXR0U41F9EveQBZwBzXkr/LkfTHlWfqH0O9CyuyFLWRQyM+wZxyKrzIK5y3LYc8Vb1rpRJ+tA4dwVOCGyCNx93fx/SufMsdOLKrPqO6wu1RdPun+sQYt3Y/Go/hkn7Sjl5jbw3uWvzX1n9WEunubqz4mteLi7ueOA5yMkblAeT+GwO+5kvV711jCwankEbLcAZz5doo5fiHzA3NYbW5q2gwXH7xBxffXZv18fY5FQnWOhM0eTF9cvlyYfLk3y39KsO0uklQPE6yIwyrIwYEehGxrNQVRpfSS4tjw5LKDgxyZ29Bndfbl6VNdI6YwTYDnsnPg52+T8v1xXT1TRobgYlQE+DDZh+Yb/LlUG17oY0KtJHIrRqMnjYKQPxHCn+ntQWQDVUddvWCLWI2Vs37TKv1jKf3UZ9fB2HLxAOdsrUEvutKW2VorGQnII4iAVX1RWHP15e9aPV30Cm1WY3NyXFtxlnkYnimbPeCk7nfm3hv48gkfUH0VVi9/JglSY4VyDhsDjc+RwcD0JPkauysNpaRxLwxIsa/dRQByA5D0A/Ss1VQiovqPQS1dzLCHtJ/+7at2Z553UdxgfHI3rZHTG1EzQTObeUMVUXCmMPhsBkdu66nmMHO42rvg+NBDxJqtp8SxajEPFMQzgeOVP1b4Hlgmt7SemtpO/ZF2gn2+ouFMUmT4ANs35SakVaeq6TBcpwXESSr5OoOPY8wfUUG5SuP0f6PR2fGsMkxiYLwxSSs6x8Ofg4ssoO22TyFdiiuT0r1j6HaTT4yyL3F+9Ix4Y1+bkf1qtoiLGyLOeJkUs5J3eVzk7+JZzj5iu708uu3vbe1G6W4+kTfjOVgX3HebHtWpp9l9L1G3t+ccP7TNzx3DiBc8t5O9jySo1ntOU96A6GbOxiifeUgyTHbJlkPE/Lngnh9lFSGlKOZSlKBSlcTWekkcOVX6yTyB2B/mbw9uftVkt8JbJ5de4nWNSzsFUcyTUP1jpYzZWDKr988z7D7Pud/auHqGoyTtxSNnyA2A9h/vz9ahHSXpzDb5SLEsvoe4p9WHM+g/UV2mJnvpyu7rtlJdQv0hVpJnCrzLMeZ/uxP6mq26S9P3kzHa5jTkX+2fb7g/r7VFdW1aa5fjmcsfAeAB8AvIVZHQLqZnuuGW+4reDmEx9a49j+7H4hn08axrqW+Gs9OTyr3QtCub6bsraNpZDucchn7TOdlHqTV+dAupu3tOGW94bmcbhcfVIfwn94fVhjltkZqwtB0K3sohFbRLEg8FG5Pmzc2PqSTXRrm6ApSlB5dAwIIBBGCCMgg8xiqE6e9WUU9+0OlqsbpD2s6M2I1Z2xGi7EozDjbh+EADGBV5atqKW0Mk8pxHEjOx9FGdvM+AFRboNZOsDXE4xcXj9vKPu8Q+rj88JHwjHnmg/PD2mqaQ/Fi4tTkd5SeA+QLKTG/sc13bbrq1RVw0kUh+80K5/wDx4R/Sv0YwBBB3B5g//wArjan0SsbgES2kDZGCRGqt8nUBh8jReFGz9deqMpAeFD95YRkf6sj+lcHh1TWJM/tF0c+OeBT/AEjj/pVyR9XrWLdpp62065J7G7hjLDPMJdBeMeQDZHma7WndN4FZYLuN7CbkEmAEZ5fBOPq2G/pQV/0Z6jyyFr+YoxHdjh4TwnzZyCDjyA+dWL0es9QtnSCVree0VcLKq9jIgUHhBhUFGHwju48TUmBzuOR5V9qhSlcjpFp1xMqG1ujbSIc/u1dX/ldT4e3nRXQvLOOZCkqJIh5q6hgfkRio2ehnY76fcy2Z59mD2sJ3yfqJD3c/yledaw6UXlptqVmSg53NnmSP3aI/WIB57+1STRdct7tOO2mSVfHhO4z95ean0IFEcT/HL622vLPtkH8ayJf5m3bDj8pautonSS1u8/R50dh8SZw6+8bYYfMV1a5uo6BbTukk0MbyRsrI5XDBkYMvfG+MgbZwfEUHSrFdXCxo0khCoilmJ8FUZJ+QFZahXWfeFoorJT3rt8Pjwgjw0p9M91fzGiozokpkWW8m7r3LmZs/ZjxiJc+SxgfqamfVPp5FvJeSDEl4/GMjcQL3YF/05b89Q7V7czmGyjPC104jOMZWFRxTMPZAR+YVc0EKoqogCqoCqByAAwB+lRrfwyUpSjmUpSgru86YtdBhEGiRXeN1O0nEjFWDYPd3HIH574qM6vrENqnFM4UeCjdm9l8f7V864xLpszXVuo7O7wHzySdR8WPN4xy84yTVJu811LvxzSucAAFmJ8go/sK6zqSTtHK4tveu90l6bTXOUjzFF5A95h/M3+w238a1uiHQy71KThto+6Dh5WyI0928T6DJ9Ks3oF1Ik8M2pnA5i3Rtz+ORTt7Kc+o5Vd1jZxwoscSLHGowqooAA9AK522+XSSTwhfQPqvtNNxIR29yP4rj4T/InJffdtzvjap3SlRSlKUClKUEI6at9LurfThvGCLm78uyjb6qM5GO/KBtscIak1QHT9WawubmTVInhe5mBW5H1kHZqAsMfaKMx8Iz8YGSWO1TuCZXUOjBlYZVlIII8wRsaqxwda6U/Q5SLi3mW2wCLlBxoDjvB1XvRgeZBzXZ0+/inQSQyJKh5MjBh+o8fStiotqHQeEuZrN3sbg83t8BWO+O0gPckGTnkCfOglNYL2zjmQxzIsiHmrqGB+RqLHX7yz2v7ftoh/1VoCwA85Lc99fMlcipHpGrwXSdpbypKnmhzj0I5qfQ4NBwrHob9FlVrG5lgh4gZLZvrImXJLBA5zETnmD8qlVKUGOedEGXZUGQMswAyxwoyfEnAA8c1krU1TTIbmMxXEaSxnfhcZGfAjyPqN6i/wDyvd2e+m3RMY/6W7LSR422SX449gdtxvQTOo5rXQm0uH7XgMM++J7djFICRz4l2Y/iBrTt+naRsItRhexkOwaTvQsd/huF7vhnvYqWxSBgGUhlIyCCCCPMEc6CI8Gq2fIx6lCPBsQzgZ+9+7kwPPBNSTR7/wCkQrL2UsPFnMcy8LqVYqcrk+I28xg+NblKBVWtd/S765uecaH6PB+CM/WMPxSZ38lFTLp3rBtbORo/30mIoR4mWTuqR+Hdvy1ALlfodmscI4nCrFENstK54V8tyxyfnUbx8pR1a2Xb3Vzen4I/2aDn4ENOw934Vz/IasiuV0W0ZbK0ht137NACfvOd3b5sSfnXVoxbyUpSiFKUoON0w6PJqFpLbSHhDjutjPA43RsZGcHwyMjI8a0ehnQS00xMQJxSEd6Z8F29M/ZHoMDzzzqT0oFKUoFKUoFKUoFKUoIX1p6mVtRaxn629JiH8sWMzvjyCbe7rUHtNJe1PHp8zW58Yz34X5fFEeRIHxLg1aPSXopa34H0iPvr8EqErIn4ZBuPY5HpUE1LovqFlkx/t8A8NkuFHt8MuPTBPlRvNn1bem9YQQhNShNsx27ZMvAx2+18UeT4MPDnU2gnV1DoyujDKspBBHmGGxFVdYarDccSKe+NnideF18w0bb/AO1YYNLktmL6fM1sxOWjxxQvy5wnZc4xlcEUauPhbdR3VehltNL26cdtc/8Aet27NjuCQwHdcHAzxA1x9N6wghCalD9GbIAmTLwMdvtY4osnwb9am1vOrqHRldGGVZSCCPMEbEVWGStbUb1YInlfi4UXJ4VLHA8lG5rZpQc/Rdbt7tO0tpUlXx4TuPRl5qfQgV0KjmsdC7aeTtk4ra58J7duzfw+IDuyA4GeIGtBdQ1GxwLqIX8A5z2yhZgPN7bOG/IaIlt1bpIhSRVdGGGVlBBHkVOxqJTdBjATJpdw9mxOTF+8gY5ycxN8OeWVO3gK72hdIra8UtbSq+PiXk6/ijOGX5iupQcvo9NdNGfpscUcqtjMLlkdcA8YB3UEkjB37tdSlamr6iltBLPJ8ESM59eEZwPU8h70VA+ll39J1JYhvFZJxN5GeYbeh4I9/QvX3ozZfS9TTO8Vkvat5GeQERD3VOJvmK4+lMYbd57jaSQvcTn+Z+8Rj+VcLj0qwerDSWgslklGJrpjPLnwMmOBd+XCgUY881Gtds8JdSlKOZSlKBSlKBSlKBSlKBSlKBSlKBSlKBSlKDhdJOiNrfAGeP6wfDKh4ZF8sSDf5HI9Kgup9F9Qst4v2+AeGy3Cj2+GX5YJ8qtelFls8KY0/VobjiRT3xkPFIvC6+YaNt/9qxW+lyWzGSwma2Y7tH8UL8ucJ2B2xlcEVZ/SXojaXwH0iIca/DKh4ZF8sSDf5HI9Kgmp9FtQssmI/wCIQDw2W4Uf+2XHyY+VHT3y+W3p/WH2ZCalCbcnA7ePLwE7Dc/FFknkwPvU3trhJEV42V0YZVlIII8ww2NVdp+rwz8SKcONnikHC6+YaNt/9qxQ6Q1u5ksJmtXJyyAcUL8vihOw2GMrgihcfC26VAtO6wjFhNTh7A7ATx5eBjsNz8UWSeTA8udTi2uEkQPGyujDKsrBlI8ww2NVhx9e6JW123aOpjnHw3ELGOVTjGe0Xn7NkVl6PWV1Dxpc3C3MYx2TmPhkxvxCTHdbA4cEDJ3zXYpRCoJ1lXXavb2I5SN204/8MRHCpHk8nCPymp2TVUaddm6muL08pn4YfSCLKod+XEeJvnRrM5r3cWf0u5trLGVkftJ//QiIZgfxvwr8zVy1XvVTZdobi/b+M3ZQcv3ERIyPxycR+QqwqiavNKUpRkpSlApSlApSlApSlApSlApSlApSlApSlApSlApSlBwuknRG0vh+0RAuPhlXuyL5YkG+3ly9KgmpdEtQst4G/wAQgH2WIW4Ufi+GXA9iatilFls8KX07WYZyyAlZBs8MilXXzBjb/bIrHDpDW7mSwma1cnLIBxQvy+KE7DYYyuCKtDpL0StL8D6REC4+CRe7Ih8Csg3G++OXpUD1PolqFlvA30+AfZYhbhR6N8MuBnyJo375fLa07rCMRCanD2B2Anjy8DHYbn4osk8mB5c6nFrcJIivGyujDKsrAgjzDDY1Vmna1DOTGCVlGzwyrwyL5go3P5ZFeIdIa3cyWEzWrk5ZAOKF+XxQnYbDGVwRRbj4TDrK1Fo7MxRHE10wgjPkH/eNzHwxht/PFQ3VoykEdtb7STMlvDjO3F3S23IKmWz6Vl7e6urpZryONOwi4IxG3ErO5zLIM95cgKuD612egtl9J1GScjMVknZp6zyjMhHqseF/PRP6zlYuk6eltBFBGMJEiovsowPnW3SlHMpSlApSlApSlApSlApSlApSlApSlApSlApSlApSlApSlApSlApSlBw+kvRK0vwBcxBmHwyL3ZF8uGQbjffHL0qBal0R1Cy3gb/ELcfYchbhR6N8MuBnngmrZpRZbFFv0qgEUrZKSxKS0MgKSBtsKUO/MgbZ51afQHQzZ2MUT7ytmSY7byyHifl5E8Psoqquur/5xp/vH/8AuFXtRdatKUpRkpSlApSlApSlB//Z"/>
          <p:cNvSpPr>
            <a:spLocks noChangeAspect="1" noChangeArrowheads="1"/>
          </p:cNvSpPr>
          <p:nvPr/>
        </p:nvSpPr>
        <p:spPr bwMode="auto">
          <a:xfrm>
            <a:off x="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0" name="AutoShape 4" descr="data:image/jpeg;base64,/9j/4AAQSkZJRgABAQAAAQABAAD/2wCEAAkGBxQSEhUUEhQWFRQWFxobFxgXFRgdHhwZGhgcHRgcIRYcHCggGh4lHB8cJDIkJiksLi4vGh8zODMtNygtLisBCgoKDg0OGxAQFCwcHx0rLCwsLCwsLCwsLCwsNyssNyssLDcsLCssKzcsLCwsNywvLCwsNywwLSwrLCwsLCwsK//AABEIAMkA+gMBIgACEQEDEQH/xAAcAAEAAgMBAQEAAAAAAAAAAAAABgcDBAUCAQj/xABGEAACAQMCAggCBwYEBQIHAAABAgMABBEFIRIxBgcTIkFRYXEygRQjQlJygpEkM0NiobEVNJLBCBZEU2Nzshc1g5Ois9H/xAAaAQEBAQEBAQEAAAAAAAAAAAAAAQIDBQQG/8QAJhEBAQEAAQMDAwUBAAAAAAAAAAECEQMhMQQSUUFhsRMUIjJxBf/aAAwDAQACEQMRAD8AvGlKUClKUClKUClKUClKUClKUClKUClKUCvEsgVSzEBVBJJ5ADcnNe6h3WJcGUQ6fGSHvGIkI+xbJgztnG2RhBnnxnyoOHpPR2DVRNe3sPafSX/ZwxZTHbJtDgqQVLbucc+IVvf8o3EG9jqVzDuPq5sXEePILJ3lB9DUrhiVFCoAqqAFA5AAYAHsK94qqiyazq9v++tLe8T71tKY3x5mOXYn0BrYtusqzyFuRPZOduG6hZP0fdMeuakNeZYwwKsAynmGAIPyNQ4bVjfxTqHhkSVDyaN1YfqCRWzUHu+gFizdpHEbeXwktnaFhn8BC/qKxLo+p2/+V1ETqBtHexBt/WePD/qDQ4T2lQhel17B/nNNkZRj6yzkWYHzPZHhdQPnXQ0vp/p87cC3KxyZwY5gYnB8uGQDJ9s0RJ6V8VgRkbg19oFKUoFKUoFKUoFKUoFKUoFKUoFKUoFK8SyqilmIVVBLEkAADckk8gBVM9Peu5ULQ6aA7bg3DDug/wAiH4vxNt6EUFzu4AJJAA5k8v1rh3nTPT4jwyXtureI7ZCR7gHIr8xcWqaxJ/1F2c78+BTj5Rx/051n1vq4vbQQCYRiW4kEcUIkDOT4nCgrwglQTn7QoP0lZdOtOl+C9t8k4AaVVJPorEE1II3DAFSCDyIOQfnX5ru+o3UkUlTbyH7qSsCf9aKP61GHi1LRpVJ7a0kcZGGGHCnxAJVwM8jnnQfrwnHOoJ0R/a7i41JhtKexts+FtEx7w8u0k4mx5BarCDrjnubV7S64EabhjN0gI4I2IErNGBu3BxYK438Kuq3s4XtVhiP7O0PAhjb+GU4QVcfy8iKLEUW7u9Yd0spTa2Eb8DXKjMk5HxiL7iDfv+eOe4rV6S9FYtKFrcWks/bm6hibjmZxMJDwuHU7FivkBy9Kn+jWqWsMcEKhYo1CqPQeJPiScknxJNRjpTMJNX01JCFjRLiVQzAK0qqAux8VBJHv70EtNKjmu9N7O1PAZRNMdlhgxJIx8BwqdvmRXNg/xq97yLDpsJHd7Re2mPkSh7i+xwR61RNaVD7a+vrGeGHUZI7iG4bs4rlEEbLMQSqPGNsMBgFfEb1MKBWpqOmQ3C8M8Mcq+UiK39xtW3Sion/yFDGc2c1zZHOcQTNwE+sL8SkemBWVTrFvjhltb5BnIkRoJceADJxR/qBUnpREcXp/2X+esrq12yXEfbRD/wCrDn+1d7Ruk1pd/wCWuYpTz4VccQz5p8Q+YrLXG1jopZ3WTPbROx+3w8L/AP3Fw39ahwlVKrO40ya1vLO3sr26HbSFpIpHEyLbxDMhBkVmQklVG/NqsyiFKUoFKUoFKUoFKUoFeZJAoLMQFAJJJwABzJPgK9VTH/ED0yMaLp8LYaQBpyDuEz3E/NzPoB4NQQ7rU6x5NSlNtalhaq3CAueKds4DEDfhz8K+xO+Asu6vOpZFVZ9THExAK24OAvlxsD3jy7o2HjnkPfUb1eCNF1C6XLuM26EfCp5Sn+Y/Z8hvzIxc9BhtbZIkCRosaKMBVUKoA8gNgKrjoaP8V1SfU23trbMFmDyJx9ZKB65O/wDOB9muj1t61IlvHZW291fN2UYH2UOO0Ykchg4z4ZJ8KlPRrRY7K1itovhiQDOPiPNmPqzZJ96DpMwAJJwBzJqg5r7/ABPUZ71hmCPMFsCNiq54nwfPJP5yPCpz1z9IGitksoD+0Xp4Bj7MX8Vj5Aju+xYjlUW0+zWGNI0+FBgf7n3J3+del/zfT/qdT33xn8sbvERPpJ0FSQGS2wj/APb+yfb7p/p7VqdXHT+XS5ewuOJrYth0OeKJs7soPLfmvj71P6h/T7o72ydvEv1qDvAfaUf3I/tn0r6vXegll6nTnFnmJnXyvnTNUhuV47eWOVfNGDfrjl7GtXX+jlreqq3UKyhDlc5BUnGcMpBwcDI5HAqi+p8WlzKbS5ThmOXt54naOQEDvp2iEFtu8M55N6Vbn+Ealb/5a8S5QYxHep3seP7REAScfeU14jq7Oj9HbW0JNtbxRE82VBxEeXFzx6ZrrK5HI1ED0yeD/P2VxbjfMsY7eHbxLx95fmtSTTr+O4jWWF1kjfPCynY4JB/Qgj5UEN64r8RxWDyHCpqMDtgZPCquWIA3O1Zm6Y3c/wDkNNndSf3tyVgT8QU5Zh7YNTTHj5cq+0EF1DXNWs4zcXUFk8CFTL2EkvGqcQDEB9mIBz8qmxuEChywCEAhiQBgjI3PpWn0g0pbu2lt3Yqsq8JK4yBkcs7VG7bq0tMqbl7i8K/D9JnZgNuQRcDHoc0EttbyOUZjkSQDmUdW/saz1Cdb6DpFi50tFt7uLcKh4UmTOWidfh7w5HbfGT4jw/SLWM7aQgXyN7ET/q2H9KCc0rR0W9eaFZJYXt3OeKJyCVwSOY2IPMe9crp/q7W1k5jOJ5SIYf8A1JNgfyjib8tFRLT+mipqF1ePa3E0RxbwSQhG4YomPadziDYaXLZ8gKkP/wAZNK8ZpFPiDBJkHxB7vOojefsloI4RlwqxQjxaRsKnzLHP61M9P6qNOWKNZYFkkVFDuSe84UBm5+JyfnUNThO6UpRkpSlApSlApSlBr6heLDFJK5wkaM7H+VQSf6Cvy50UsH1zWeKYErJI002/KJfs554+GMe4q7uu/VDBpMwBw0zJEPzHLfqisPnUR/4a9KxHdXRG7MsSny4Rxvv68SfpQXUqgDA2A5CvkkgUFmIAAJJPIAczmvVV51uarIyQ6ZbH9pv24D/LD/EY+hG34Q/lQafV7GdT1C41eQHskJgsgw5IvxOMjIJyfnJIPCrJvLpIo3kkYKiKWZjyCqMk/pWvoelx2tvFbxDCRIFHrjmT6k5J9Sa869o0V5A9vcKWifHEAzLnBBG6kHmAaCjdLunv7qfUpgR2hKW6n7EKnA8efgfXjPjXdrNqPU/PBltLvWUf9mfdef3gMfqvzqNX9/fWO2o2Tqg/jRd5OexyCQM+rA+le36L1vQxiYv8XPWby79K52ma7b3H7qVSfunZv9J3ro162d51Oc3lzVP0ggbT79ZIO7wsssXkN849gwIx5V+odJv1uIIp4/glRXX2YZx7jl8qoDrRtMxRSgbq5U+zDP8Adf6176u2nFvx211NA6uylQeOM8mBMLd3O/MY8a/O9f0uv3GsYn3jtNdua/Q9fEUAYAAHkBj3qv8Ao10xvGuorS5hikMgciaFmXCoMlmjYH0GxG5FWDXx7xrGvbqcWNy8vjnY4GTjYefpUVTp1FGQt9DPZMcDMyZjJ9J0yh+eKldfHUEEEAg8weR+VZVis7uOZA8TpIh5MjBgfmDis1Rm86C2jMZIVe0lP8S1cxH5qvcb5rWH6Nqtt+7lgvox9mZexlx4ASICje5UURLKVw9D6QNPIYpbW4tpVXiIkUFCAQDwzKSjbkbbH0ruUUqt+lN19J1IIM9nYpvzwbiYfoeCPHsXNTrXNTS1t5biT4YkZyPPA2UepOAPU1WGlEwWzTXB+sfjnnOPtv3mGPQYXHpUazOa6/Riy+l6mmd4rFe1blgzyAiIH8KcTe/DVr1EurHSWgslklGJrpjPLnOQZMcC77jhQKMeBBqW0Yt5pSlKIUpSgUpSgUpSgqH/AIkpD9Ctl8DcZ/SNgP7muz1CQBdIjI5vLKze/Fw/2UVxv+JKM/QrZvAXGP1jbH9jXa6hJg2kRgHdJZVb0PFxf2YUE/urhY0aSRgqIpZmPIKoyxJ8gKrfqxga/urnWJgcSMYrQH7MKEgkeGSdvcSedZOtvUJJ2t9ItmxNeMDKR9iBT3idxscE+oRh4ip/pWnpbwxwRDEcSKij0UYGT4n1oNqlKq68127huJGy8fExPZuDjhzt3T6Y3H60Fo18IzUP0vp5G206GM/eXLL+nxD+tSu1uklXijdXXzUg0ES6R9V+nXmWaARSHP1kHcOT4lQOFj6kGoTqHVxqlpk2Vyl3GM4im7r+gDE4P+pfarppW8dTWLzm8D8wdM9XlFu9vd2k1vMSvDxL3DwuCcMcZ2zyyPWvXVZJmOdfJlP6gj/arg68mA0a4zzLRAe/bIf7A1R/QZ3S3n7PeSWSOKIecjZA/Tiz8q+70/qda6831L4l/FZs7cRbnVlZ9pJc3rDYn6PAf/HGcyMPRpP/AGVYFaOhaWtrbw26fDEirnzIG7e5OT862ZbhFKqzKrPkKCwBYjmADzPtXxdTd3q6v1bk4cLW+j00kpntr2a3lwBw4WSE484WHM+YOa0P8a1K1/zdktzGM/W2TZbA5ZtpMMTj7pxUxpWBwtH6YWdy3BHMol5GKTMcgPl2b4J+Wa7tc7WNBtrsYuYI5fIuoJHs3xL8jXC/5Tnt99PvpY1H8G4+vixj4QWIkjHsxoJdSvMWeEcWOLA4sZxnG+Ad8Zr6SBudgOZoqB9ZF120ttYqdmb6ROP/ABRn6tSPJpMf6K5E9n9LurayxlZG7Wf0giIYg/jfhX5msel3P0mWe9OcXD4iznaCPKxbHlndj+KpP1U2XafSL9v47dnB6QREjI2+3JxH5LUa8Z/1YQFKUo5lKUoFKUoFKUoFKVp6lfpEveYBiDwAncnG23vQQjrxsVn0uUAgyQMkoUEZwp4WOPRGY/Koh/w+dIY4ba+jmYKkOLgk/d4eGQ49OFf1FWDfWizRvE+6yKytnxDAgn33r8zLZtb3b2s0jRIZBDOwz+7EqljjxHdDjzwKtnCS8r/6p7J7qW41i4GJLpikCn7ECnAx74A/Jn7VWXWCwtUiiSOIBY0VVQDkFUYUfpWYmor7WG7tElXhkRXXyYA1XcfTWdJnJw8Zc4RhgqM7ANzBx559ql2kdKrefA4uzc/ZfAz7Hkf7+lBytV6Bo2TbuUP3WyV/X4h/Wopc6ddWTcWHjx9tD3T+Yf2NW5Xwigr7Sunci4E6CQfeXAb9PhP9KmGl65Bcfu5AW+6dm/0nn7jatDVeh9vNkqvZP5psPmnL9MVD9U6H3EO6jtVHinP/AEc/0zQc3/iR1bht7a2BOZJGkbH3YxgA+5fP5ajnUdpPbSrIR9XbcUh8jNKOCMfljVm93FQzpJqMup38cau0neWGEk52LYznxBYk58seVfoPq/6Lf4baCAsHkLs0jqCAxJwuM74CBR8jWprjn7iS1oaxotvdp2dzCkq+AcZwTtkHmp9QRW5NKEUsxwqgkk+AAyT+lYNN1KG4QSQSpKh+0jBh7bcj6Go0j3/LN1b72F64UcoLvM0foBJkSoPmaHpZLb7ahZyQgc54Mzw+5KjtEH4lqV0ojT0vVYblOO3lSVfNGBx745H0NblcDVeh1pO/admYZvCaBjFJk+PEmOL8wNdTSrR4ogkkzzsM/WOFDEZJAPCACQNs43xQbdRLrL1FktOwiOJrtxCh8lYZlfn4RhvmRUtqsdWu/pWpSyA5itF7CPljtThp29x3U/KaLJzWjrCFIY7a3GJJmS3hAB7vH3eLbkFTJz6VcWk6elvDFBGMJEiovsowM+tV10FsvpOoyTkZisk7OP1nlAMhBz9mPC/nq0Ki7vNKUpRgpSlApSlAr47AAknAG5J8BXN1fXIrcYY8T+CLz+f3R7/LNQjVtZluD3zhPBBy9M/ePqflit5xdMa3I7+sdLQMrb7n75Gw/CPH3O3vUOvrnIaSZ9sZZ3bw/EeQ/tXB6R9LILQFSe0l8I1PL8R+yP6+lVbr/SOe7bMjYQHuouyj5eJ9TXTnOPDnxrfl+kej+rR3UCSxOHU5BI27ynDbeG4z7EVXnXR0U41F9EveQBZwBzXkr/LkfTHlWfqH0O9CyuyFLWRQyM+wZxyKrzIK5y3LYc8Vb1rpRJ+tA4dwVOCGyCNx93fx/SufMsdOLKrPqO6wu1RdPun+sQYt3Y/Go/hkn7Sjl5jbw3uWvzX1n9WEunubqz4mteLi7ueOA5yMkblAeT+GwO+5kvV711jCwankEbLcAZz5doo5fiHzA3NYbW5q2gwXH7xBxffXZv18fY5FQnWOhM0eTF9cvlyYfLk3y39KsO0uklQPE6yIwyrIwYEehGxrNQVRpfSS4tjw5LKDgxyZ29Bndfbl6VNdI6YwTYDnsnPg52+T8v1xXT1TRobgYlQE+DDZh+Yb/LlUG17oY0KtJHIrRqMnjYKQPxHCn+ntQWQDVUddvWCLWI2Vs37TKv1jKf3UZ9fB2HLxAOdsrUEvutKW2VorGQnII4iAVX1RWHP15e9aPV30Cm1WY3NyXFtxlnkYnimbPeCk7nfm3hv48gkfUH0VVi9/JglSY4VyDhsDjc+RwcD0JPkauysNpaRxLwxIsa/dRQByA5D0A/Ss1VQiovqPQS1dzLCHtJ/+7at2Z553UdxgfHI3rZHTG1EzQTObeUMVUXCmMPhsBkdu66nmMHO42rvg+NBDxJqtp8SxajEPFMQzgeOVP1b4Hlgmt7SemtpO/ZF2gn2+ouFMUmT4ANs35SakVaeq6TBcpwXESSr5OoOPY8wfUUG5SuP0f6PR2fGsMkxiYLwxSSs6x8Ofg4ssoO22TyFdiiuT0r1j6HaTT4yyL3F+9Ix4Y1+bkf1qtoiLGyLOeJkUs5J3eVzk7+JZzj5iu708uu3vbe1G6W4+kTfjOVgX3HebHtWpp9l9L1G3t+ccP7TNzx3DiBc8t5O9jySo1ntOU96A6GbOxiifeUgyTHbJlkPE/Lngnh9lFSGlKOZSlKBSlcTWekkcOVX6yTyB2B/mbw9uftVkt8JbJ5de4nWNSzsFUcyTUP1jpYzZWDKr988z7D7Pud/auHqGoyTtxSNnyA2A9h/vz9ahHSXpzDb5SLEsvoe4p9WHM+g/UV2mJnvpyu7rtlJdQv0hVpJnCrzLMeZ/uxP6mq26S9P3kzHa5jTkX+2fb7g/r7VFdW1aa5fjmcsfAeAB8AvIVZHQLqZnuuGW+4reDmEx9a49j+7H4hn08axrqW+Gs9OTyr3QtCub6bsraNpZDucchn7TOdlHqTV+dAupu3tOGW94bmcbhcfVIfwn94fVhjltkZqwtB0K3sohFbRLEg8FG5Pmzc2PqSTXRrm6ApSlB5dAwIIBBGCCMgg8xiqE6e9WUU9+0OlqsbpD2s6M2I1Z2xGi7EozDjbh+EADGBV5atqKW0Mk8pxHEjOx9FGdvM+AFRboNZOsDXE4xcXj9vKPu8Q+rj88JHwjHnmg/PD2mqaQ/Fi4tTkd5SeA+QLKTG/sc13bbrq1RVw0kUh+80K5/wDx4R/Sv0YwBBB3B5g//wArjan0SsbgES2kDZGCRGqt8nUBh8jReFGz9deqMpAeFD95YRkf6sj+lcHh1TWJM/tF0c+OeBT/AEjj/pVyR9XrWLdpp62065J7G7hjLDPMJdBeMeQDZHma7WndN4FZYLuN7CbkEmAEZ5fBOPq2G/pQV/0Z6jyyFr+YoxHdjh4TwnzZyCDjyA+dWL0es9QtnSCVree0VcLKq9jIgUHhBhUFGHwju48TUmBzuOR5V9qhSlcjpFp1xMqG1ujbSIc/u1dX/ldT4e3nRXQvLOOZCkqJIh5q6hgfkRio2ehnY76fcy2Z59mD2sJ3yfqJD3c/yledaw6UXlptqVmSg53NnmSP3aI/WIB57+1STRdct7tOO2mSVfHhO4z95ean0IFEcT/HL622vLPtkH8ayJf5m3bDj8pautonSS1u8/R50dh8SZw6+8bYYfMV1a5uo6BbTukk0MbyRsrI5XDBkYMvfG+MgbZwfEUHSrFdXCxo0khCoilmJ8FUZJ+QFZahXWfeFoorJT3rt8Pjwgjw0p9M91fzGiozokpkWW8m7r3LmZs/ZjxiJc+SxgfqamfVPp5FvJeSDEl4/GMjcQL3YF/05b89Q7V7czmGyjPC104jOMZWFRxTMPZAR+YVc0EKoqogCqoCqByAAwB+lRrfwyUpSjmUpSgru86YtdBhEGiRXeN1O0nEjFWDYPd3HIH574qM6vrENqnFM4UeCjdm9l8f7V864xLpszXVuo7O7wHzySdR8WPN4xy84yTVJu811LvxzSucAAFmJ8go/sK6zqSTtHK4tveu90l6bTXOUjzFF5A95h/M3+w238a1uiHQy71KThto+6Dh5WyI0928T6DJ9Ks3oF1Ik8M2pnA5i3Rtz+ORTt7Kc+o5Vd1jZxwoscSLHGowqooAA9AK522+XSSTwhfQPqvtNNxIR29yP4rj4T/InJffdtzvjap3SlRSlKUClKUEI6at9LurfThvGCLm78uyjb6qM5GO/KBtscIak1QHT9WawubmTVInhe5mBW5H1kHZqAsMfaKMx8Iz8YGSWO1TuCZXUOjBlYZVlIII8wRsaqxwda6U/Q5SLi3mW2wCLlBxoDjvB1XvRgeZBzXZ0+/inQSQyJKh5MjBh+o8fStiotqHQeEuZrN3sbg83t8BWO+O0gPckGTnkCfOglNYL2zjmQxzIsiHmrqGB+RqLHX7yz2v7ftoh/1VoCwA85Lc99fMlcipHpGrwXSdpbypKnmhzj0I5qfQ4NBwrHob9FlVrG5lgh4gZLZvrImXJLBA5zETnmD8qlVKUGOedEGXZUGQMswAyxwoyfEnAA8c1krU1TTIbmMxXEaSxnfhcZGfAjyPqN6i/wDyvd2e+m3RMY/6W7LSR422SX449gdtxvQTOo5rXQm0uH7XgMM++J7djFICRz4l2Y/iBrTt+naRsItRhexkOwaTvQsd/huF7vhnvYqWxSBgGUhlIyCCCCPMEc6CI8Gq2fIx6lCPBsQzgZ+9+7kwPPBNSTR7/wCkQrL2UsPFnMcy8LqVYqcrk+I28xg+NblKBVWtd/S765uecaH6PB+CM/WMPxSZ38lFTLp3rBtbORo/30mIoR4mWTuqR+Hdvy1ALlfodmscI4nCrFENstK54V8tyxyfnUbx8pR1a2Xb3Vzen4I/2aDn4ENOw934Vz/IasiuV0W0ZbK0ht137NACfvOd3b5sSfnXVoxbyUpSiFKUoON0w6PJqFpLbSHhDjutjPA43RsZGcHwyMjI8a0ehnQS00xMQJxSEd6Z8F29M/ZHoMDzzzqT0oFKUoFKUoFKUoFKUoIX1p6mVtRaxn629JiH8sWMzvjyCbe7rUHtNJe1PHp8zW58Yz34X5fFEeRIHxLg1aPSXopa34H0iPvr8EqErIn4ZBuPY5HpUE1LovqFlkx/t8A8NkuFHt8MuPTBPlRvNn1bem9YQQhNShNsx27ZMvAx2+18UeT4MPDnU2gnV1DoyujDKspBBHmGGxFVdYarDccSKe+NnideF18w0bb/AO1YYNLktmL6fM1sxOWjxxQvy5wnZc4xlcEUauPhbdR3VehltNL26cdtc/8Aet27NjuCQwHdcHAzxA1x9N6wghCalD9GbIAmTLwMdvtY4osnwb9am1vOrqHRldGGVZSCCPMEbEVWGStbUb1YInlfi4UXJ4VLHA8lG5rZpQc/Rdbt7tO0tpUlXx4TuPRl5qfQgV0KjmsdC7aeTtk4ra58J7duzfw+IDuyA4GeIGtBdQ1GxwLqIX8A5z2yhZgPN7bOG/IaIlt1bpIhSRVdGGGVlBBHkVOxqJTdBjATJpdw9mxOTF+8gY5ycxN8OeWVO3gK72hdIra8UtbSq+PiXk6/ijOGX5iupQcvo9NdNGfpscUcqtjMLlkdcA8YB3UEkjB37tdSlamr6iltBLPJ8ESM59eEZwPU8h70VA+ll39J1JYhvFZJxN5GeYbeh4I9/QvX3ozZfS9TTO8Vkvat5GeQERD3VOJvmK4+lMYbd57jaSQvcTn+Z+8Rj+VcLj0qwerDSWgslklGJrpjPLnwMmOBd+XCgUY881Gtds8JdSlKOZSlKBSlKBSlKBSlKBSlKBSlKBSlKBSlKDhdJOiNrfAGeP6wfDKh4ZF8sSDf5HI9Kgup9F9Qst4v2+AeGy3Cj2+GX5YJ8qtelFls8KY0/VobjiRT3xkPFIvC6+YaNt/9qxW+lyWzGSwma2Y7tH8UL8ucJ2B2xlcEVZ/SXojaXwH0iIca/DKh4ZF8sSDf5HI9Kgmp9FtQssmI/wCIQDw2W4Uf+2XHyY+VHT3y+W3p/WH2ZCalCbcnA7ePLwE7Dc/FFknkwPvU3trhJEV42V0YZVlIII8ww2NVdp+rwz8SKcONnikHC6+YaNt/9qxQ6Q1u5ksJmtXJyyAcUL8vihOw2GMrgihcfC26VAtO6wjFhNTh7A7ATx5eBjsNz8UWSeTA8udTi2uEkQPGyujDKsrBlI8ww2NVhx9e6JW123aOpjnHw3ELGOVTjGe0Xn7NkVl6PWV1Dxpc3C3MYx2TmPhkxvxCTHdbA4cEDJ3zXYpRCoJ1lXXavb2I5SN204/8MRHCpHk8nCPymp2TVUaddm6muL08pn4YfSCLKod+XEeJvnRrM5r3cWf0u5trLGVkftJ//QiIZgfxvwr8zVy1XvVTZdobi/b+M3ZQcv3ERIyPxycR+QqwqiavNKUpRkpSlApSlApSlApSlApSlApSlApSlApSlApSlApSlBwuknRG0vh+0RAuPhlXuyL5YkG+3ly9KgmpdEtQst4G/wAQgH2WIW4Ufi+GXA9iatilFls8KX07WYZyyAlZBs8MilXXzBjb/bIrHDpDW7mSwma1cnLIBxQvy+KE7DYYyuCKtDpL0StL8D6REC4+CRe7Ih8Csg3G++OXpUD1PolqFlvA30+AfZYhbhR6N8MuBnyJo375fLa07rCMRCanD2B2Anjy8DHYbn4osk8mB5c6nFrcJIivGyujDKsrAgjzDDY1Vmna1DOTGCVlGzwyrwyL5go3P5ZFeIdIa3cyWEzWrk5ZAOKF+XxQnYbDGVwRRbj4TDrK1Fo7MxRHE10wgjPkH/eNzHwxht/PFQ3VoykEdtb7STMlvDjO3F3S23IKmWz6Vl7e6urpZryONOwi4IxG3ErO5zLIM95cgKuD612egtl9J1GScjMVknZp6zyjMhHqseF/PRP6zlYuk6eltBFBGMJEiovsowPnW3SlHMpSlApSlApSlApSlApSlApSlApSlApSlApSlApSlApSlApSlApSlBw+kvRK0vwBcxBmHwyL3ZF8uGQbjffHL0qBal0R1Cy3gb/ELcfYchbhR6N8MuBnngmrZpRZbFFv0qgEUrZKSxKS0MgKSBtsKUO/MgbZ51afQHQzZ2MUT7ytmSY7byyHifl5E8Psoqquur/5xp/vH/8AuFXtRdatKUpRkpSlApSlApSlB//Z"/>
          <p:cNvSpPr>
            <a:spLocks noChangeAspect="1" noChangeArrowheads="1"/>
          </p:cNvSpPr>
          <p:nvPr/>
        </p:nvSpPr>
        <p:spPr bwMode="auto">
          <a:xfrm>
            <a:off x="0" y="-1152525"/>
            <a:ext cx="2381250" cy="1914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2-06 at 9.10.40 AM.png"/>
          <p:cNvPicPr>
            <a:picLocks noGrp="1" noChangeAspect="1"/>
          </p:cNvPicPr>
          <p:nvPr>
            <p:ph idx="1"/>
          </p:nvPr>
        </p:nvPicPr>
        <p:blipFill>
          <a:blip r:embed="rId3">
            <a:extLst>
              <a:ext uri="{28A0092B-C50C-407E-A947-70E740481C1C}">
                <a14:useLocalDpi xmlns:a14="http://schemas.microsoft.com/office/drawing/2010/main" val="0"/>
              </a:ext>
            </a:extLst>
          </a:blip>
          <a:srcRect t="-8955" b="-8955"/>
          <a:stretch>
            <a:fillRect/>
          </a:stretch>
        </p:blipFill>
        <p:spPr/>
      </p:pic>
      <p:sp>
        <p:nvSpPr>
          <p:cNvPr id="3" name="Title 2"/>
          <p:cNvSpPr>
            <a:spLocks noGrp="1"/>
          </p:cNvSpPr>
          <p:nvPr>
            <p:ph type="title"/>
          </p:nvPr>
        </p:nvSpPr>
        <p:spPr/>
        <p:txBody>
          <a:bodyPr/>
          <a:lstStyle/>
          <a:p>
            <a:r>
              <a:rPr lang="en-US" dirty="0" smtClean="0"/>
              <a:t>Progress Report Manager</a:t>
            </a:r>
            <a:endParaRPr lang="en-US" dirty="0"/>
          </a:p>
        </p:txBody>
      </p:sp>
      <p:sp>
        <p:nvSpPr>
          <p:cNvPr id="5" name="Left Arrow Callout 4"/>
          <p:cNvSpPr/>
          <p:nvPr/>
        </p:nvSpPr>
        <p:spPr>
          <a:xfrm>
            <a:off x="3124200" y="1371600"/>
            <a:ext cx="3505200" cy="1371600"/>
          </a:xfrm>
          <a:prstGeom prst="lef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‘Progress Report Manager’ </a:t>
            </a:r>
            <a:endParaRPr lang="en-US" dirty="0"/>
          </a:p>
        </p:txBody>
      </p:sp>
      <p:sp>
        <p:nvSpPr>
          <p:cNvPr id="6" name="Left Arrow 5"/>
          <p:cNvSpPr/>
          <p:nvPr/>
        </p:nvSpPr>
        <p:spPr>
          <a:xfrm>
            <a:off x="2438400" y="3886200"/>
            <a:ext cx="4114800" cy="838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‘Create New Report’ and NEXT</a:t>
            </a:r>
            <a:endParaRPr lang="en-US" dirty="0"/>
          </a:p>
        </p:txBody>
      </p:sp>
    </p:spTree>
    <p:extLst>
      <p:ext uri="{BB962C8B-B14F-4D97-AF65-F5344CB8AC3E}">
        <p14:creationId xmlns:p14="http://schemas.microsoft.com/office/powerpoint/2010/main" val="5407216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2-06 at 9.31.15 AM.png"/>
          <p:cNvPicPr>
            <a:picLocks noGrp="1" noChangeAspect="1"/>
          </p:cNvPicPr>
          <p:nvPr>
            <p:ph idx="1"/>
          </p:nvPr>
        </p:nvPicPr>
        <p:blipFill>
          <a:blip r:embed="rId3">
            <a:extLst>
              <a:ext uri="{28A0092B-C50C-407E-A947-70E740481C1C}">
                <a14:useLocalDpi xmlns:a14="http://schemas.microsoft.com/office/drawing/2010/main" val="0"/>
              </a:ext>
            </a:extLst>
          </a:blip>
          <a:srcRect l="-38063" r="-38063"/>
          <a:stretch>
            <a:fillRect/>
          </a:stretch>
        </p:blipFill>
        <p:spPr>
          <a:xfrm>
            <a:off x="-1524000" y="1066800"/>
            <a:ext cx="8229600" cy="4800600"/>
          </a:xfrm>
        </p:spPr>
      </p:pic>
      <p:sp>
        <p:nvSpPr>
          <p:cNvPr id="3" name="Title 2"/>
          <p:cNvSpPr>
            <a:spLocks noGrp="1"/>
          </p:cNvSpPr>
          <p:nvPr>
            <p:ph type="title"/>
          </p:nvPr>
        </p:nvSpPr>
        <p:spPr/>
        <p:txBody>
          <a:bodyPr/>
          <a:lstStyle/>
          <a:p>
            <a:r>
              <a:rPr lang="en-US" sz="2800" dirty="0" smtClean="0"/>
              <a:t>Report Example with Graphs</a:t>
            </a:r>
            <a:endParaRPr lang="en-US" sz="2800" dirty="0"/>
          </a:p>
        </p:txBody>
      </p:sp>
      <p:sp>
        <p:nvSpPr>
          <p:cNvPr id="5" name="TextBox 4"/>
          <p:cNvSpPr txBox="1"/>
          <p:nvPr/>
        </p:nvSpPr>
        <p:spPr>
          <a:xfrm>
            <a:off x="5867400" y="1905000"/>
            <a:ext cx="2514600" cy="3416320"/>
          </a:xfrm>
          <a:prstGeom prst="rect">
            <a:avLst/>
          </a:prstGeom>
          <a:noFill/>
        </p:spPr>
        <p:txBody>
          <a:bodyPr wrap="square" rtlCol="0">
            <a:spAutoFit/>
          </a:bodyPr>
          <a:lstStyle/>
          <a:p>
            <a:pPr algn="ctr"/>
            <a:r>
              <a:rPr lang="en-US" sz="2400" dirty="0" smtClean="0">
                <a:solidFill>
                  <a:srgbClr val="003C71"/>
                </a:solidFill>
              </a:rPr>
              <a:t>Scroll down to the bottom of the Graph Options to see ‘saved graphs’ you wish to include in Reports.  Reports can be saved via .</a:t>
            </a:r>
            <a:r>
              <a:rPr lang="en-US" sz="2400" dirty="0" err="1" smtClean="0">
                <a:solidFill>
                  <a:srgbClr val="003C71"/>
                </a:solidFill>
              </a:rPr>
              <a:t>pdf</a:t>
            </a:r>
            <a:endParaRPr lang="en-US" sz="2400" dirty="0" smtClean="0">
              <a:solidFill>
                <a:srgbClr val="003C71"/>
              </a:solidFill>
            </a:endParaRPr>
          </a:p>
        </p:txBody>
      </p:sp>
    </p:spTree>
    <p:extLst>
      <p:ext uri="{BB962C8B-B14F-4D97-AF65-F5344CB8AC3E}">
        <p14:creationId xmlns:p14="http://schemas.microsoft.com/office/powerpoint/2010/main" val="1922302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15816" y="908720"/>
            <a:ext cx="5885284" cy="3528392"/>
          </a:xfrm>
        </p:spPr>
        <p:txBody>
          <a:bodyPr>
            <a:noAutofit/>
          </a:bodyPr>
          <a:lstStyle/>
          <a:p>
            <a:r>
              <a:rPr lang="en-US" sz="3600" b="1" dirty="0" smtClean="0">
                <a:solidFill>
                  <a:srgbClr val="FFC000"/>
                </a:solidFill>
                <a:effectLst>
                  <a:outerShdw blurRad="38100" dist="38100" dir="2700000" algn="tl">
                    <a:srgbClr val="000000">
                      <a:alpha val="43137"/>
                    </a:srgbClr>
                  </a:outerShdw>
                </a:effectLst>
              </a:rPr>
              <a:t>Questions??</a:t>
            </a:r>
          </a:p>
          <a:p>
            <a:endParaRPr lang="en-US" sz="1400" b="1" dirty="0" smtClean="0">
              <a:solidFill>
                <a:srgbClr val="FFC000"/>
              </a:solidFill>
              <a:effectLst>
                <a:outerShdw blurRad="38100" dist="38100" dir="2700000" algn="tl">
                  <a:srgbClr val="000000">
                    <a:alpha val="43137"/>
                  </a:srgbClr>
                </a:outerShdw>
              </a:effectLst>
            </a:endParaRPr>
          </a:p>
          <a:p>
            <a:pPr algn="l"/>
            <a:r>
              <a:rPr lang="en-US" sz="1600" b="1" dirty="0" smtClean="0"/>
              <a:t>Insights to Behavior, Skill Acquisition Assessment and Management Plan</a:t>
            </a:r>
          </a:p>
          <a:p>
            <a:pPr algn="l">
              <a:spcAft>
                <a:spcPts val="0"/>
              </a:spcAft>
            </a:pPr>
            <a:r>
              <a:rPr lang="en-US" sz="1600" dirty="0" smtClean="0"/>
              <a:t>Support:  Diane Mazzoni</a:t>
            </a:r>
            <a:br>
              <a:rPr lang="en-US" sz="1600" dirty="0" smtClean="0"/>
            </a:br>
            <a:r>
              <a:rPr lang="en-US" sz="1600" b="1" dirty="0" smtClean="0"/>
              <a:t>Phone: </a:t>
            </a:r>
            <a:r>
              <a:rPr lang="en-US" sz="1600" dirty="0" smtClean="0"/>
              <a:t>(559) 363-2583 </a:t>
            </a:r>
            <a:br>
              <a:rPr lang="en-US" sz="1600" dirty="0" smtClean="0"/>
            </a:br>
            <a:r>
              <a:rPr lang="en-US" sz="1600" b="1" dirty="0" smtClean="0"/>
              <a:t>Email: </a:t>
            </a:r>
            <a:r>
              <a:rPr lang="en-US" sz="1600" b="1" dirty="0" err="1" smtClean="0"/>
              <a:t>dmazzoni@learnmore.com</a:t>
            </a:r>
            <a:endParaRPr lang="en-US" sz="1600" b="1" dirty="0" smtClean="0"/>
          </a:p>
          <a:p>
            <a:pPr algn="l">
              <a:spcBef>
                <a:spcPts val="0"/>
              </a:spcBef>
              <a:spcAft>
                <a:spcPts val="0"/>
              </a:spcAft>
            </a:pPr>
            <a:endParaRPr lang="en-US" sz="1600" b="1" dirty="0" smtClean="0"/>
          </a:p>
          <a:p>
            <a:pPr algn="l">
              <a:spcBef>
                <a:spcPts val="0"/>
              </a:spcBef>
              <a:spcAft>
                <a:spcPts val="0"/>
              </a:spcAft>
            </a:pPr>
            <a:endParaRPr lang="en-US" sz="1600" b="1" dirty="0" smtClean="0"/>
          </a:p>
          <a:p>
            <a:pPr algn="l"/>
            <a:endParaRPr lang="en-US" sz="1600" b="1" dirty="0" smtClean="0">
              <a:solidFill>
                <a:srgbClr val="FFC000"/>
              </a:solidFill>
              <a:effectLst>
                <a:outerShdw blurRad="38100" dist="38100" dir="2700000" algn="tl">
                  <a:srgbClr val="000000">
                    <a:alpha val="43137"/>
                  </a:srgbClr>
                </a:outerShdw>
              </a:effectLst>
            </a:endParaRPr>
          </a:p>
        </p:txBody>
      </p:sp>
      <p:pic>
        <p:nvPicPr>
          <p:cNvPr id="2" name="Picture 1" descr="clip-art-snoopy-58209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0"/>
            <a:ext cx="2667000" cy="2895600"/>
          </a:xfrm>
          <a:prstGeom prst="rect">
            <a:avLst/>
          </a:prstGeom>
        </p:spPr>
      </p:pic>
      <p:sp>
        <p:nvSpPr>
          <p:cNvPr id="4" name="TextBox 3"/>
          <p:cNvSpPr txBox="1"/>
          <p:nvPr/>
        </p:nvSpPr>
        <p:spPr>
          <a:xfrm>
            <a:off x="1676400" y="5486400"/>
            <a:ext cx="5867400" cy="1015663"/>
          </a:xfrm>
          <a:prstGeom prst="rect">
            <a:avLst/>
          </a:prstGeom>
          <a:noFill/>
        </p:spPr>
        <p:txBody>
          <a:bodyPr wrap="square" rtlCol="0">
            <a:spAutoFit/>
          </a:bodyPr>
          <a:lstStyle/>
          <a:p>
            <a:pPr algn="ctr"/>
            <a:r>
              <a:rPr lang="en-US" sz="6000" dirty="0" smtClean="0">
                <a:solidFill>
                  <a:schemeClr val="accent4"/>
                </a:solidFill>
              </a:rPr>
              <a:t>Thank 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600" b="1" dirty="0" smtClean="0"/>
              <a:t>Account Set Up</a:t>
            </a:r>
            <a:endParaRPr lang="en-US" sz="3600" b="1" dirty="0"/>
          </a:p>
        </p:txBody>
      </p:sp>
      <p:sp>
        <p:nvSpPr>
          <p:cNvPr id="3" name="Content Placeholder 2"/>
          <p:cNvSpPr>
            <a:spLocks noGrp="1"/>
          </p:cNvSpPr>
          <p:nvPr>
            <p:ph sz="half" idx="1"/>
          </p:nvPr>
        </p:nvSpPr>
        <p:spPr>
          <a:xfrm>
            <a:off x="457200" y="1219200"/>
            <a:ext cx="8382000" cy="4525963"/>
          </a:xfrm>
        </p:spPr>
        <p:txBody>
          <a:bodyPr/>
          <a:lstStyle/>
          <a:p>
            <a:r>
              <a:rPr lang="en-US" dirty="0" smtClean="0">
                <a:solidFill>
                  <a:schemeClr val="tx1"/>
                </a:solidFill>
              </a:rPr>
              <a:t>Only Sooner Start team members with an active account will be able to use Insights.</a:t>
            </a:r>
          </a:p>
          <a:p>
            <a:pPr>
              <a:buFont typeface="Arial" pitchFamily="34" charset="0"/>
              <a:buChar char="•"/>
            </a:pPr>
            <a:r>
              <a:rPr lang="en-US" dirty="0" smtClean="0">
                <a:solidFill>
                  <a:schemeClr val="tx1"/>
                </a:solidFill>
              </a:rPr>
              <a:t>There are different levels of access within Insights.  Edit (Staff) vs. View Rights Only (family).</a:t>
            </a:r>
          </a:p>
          <a:p>
            <a:pPr>
              <a:buFont typeface="Arial" pitchFamily="34" charset="0"/>
              <a:buChar char="•"/>
            </a:pPr>
            <a:r>
              <a:rPr lang="en-US" dirty="0" smtClean="0">
                <a:solidFill>
                  <a:schemeClr val="tx1"/>
                </a:solidFill>
              </a:rPr>
              <a:t>URL: </a:t>
            </a:r>
            <a:r>
              <a:rPr lang="en-US" dirty="0" smtClean="0">
                <a:solidFill>
                  <a:schemeClr val="accent4"/>
                </a:solidFill>
              </a:rPr>
              <a:t>www.insightstobehavior.com</a:t>
            </a:r>
          </a:p>
          <a:p>
            <a:r>
              <a:rPr lang="en-US" dirty="0" smtClean="0">
                <a:solidFill>
                  <a:schemeClr val="tx1"/>
                </a:solidFill>
              </a:rPr>
              <a:t>(We recommend that you bookmark this site on the computer that you will be using most often)</a:t>
            </a:r>
          </a:p>
          <a:p>
            <a:r>
              <a:rPr lang="en-US" dirty="0" smtClean="0">
                <a:solidFill>
                  <a:schemeClr val="tx1"/>
                </a:solidFill>
              </a:rPr>
              <a:t>If you are at a computer please go to Insights now.</a:t>
            </a:r>
            <a:endParaRPr lang="en-US"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Account types:</a:t>
            </a:r>
          </a:p>
          <a:p>
            <a:endParaRPr lang="en-US" dirty="0" smtClean="0"/>
          </a:p>
          <a:p>
            <a:r>
              <a:rPr lang="en-US" u="sng" dirty="0" smtClean="0"/>
              <a:t>CMS Owner</a:t>
            </a:r>
            <a:r>
              <a:rPr lang="en-US" dirty="0" smtClean="0"/>
              <a:t>: Builds and manages cases within Insights, creates reports and enters data - Staff</a:t>
            </a:r>
          </a:p>
          <a:p>
            <a:r>
              <a:rPr lang="en-US" u="sng" dirty="0" smtClean="0"/>
              <a:t>CMS Data Entry</a:t>
            </a:r>
            <a:r>
              <a:rPr lang="en-US" dirty="0" smtClean="0"/>
              <a:t>: Views case details and can enter data - Paraprofessionals</a:t>
            </a:r>
          </a:p>
          <a:p>
            <a:r>
              <a:rPr lang="en-US" u="sng" dirty="0" smtClean="0"/>
              <a:t>CMS Browser</a:t>
            </a:r>
            <a:r>
              <a:rPr lang="en-US" dirty="0" smtClean="0"/>
              <a:t>: View only - Parents</a:t>
            </a:r>
            <a:endParaRPr lang="en-US" dirty="0"/>
          </a:p>
        </p:txBody>
      </p:sp>
      <p:sp>
        <p:nvSpPr>
          <p:cNvPr id="3" name="Title 2"/>
          <p:cNvSpPr>
            <a:spLocks noGrp="1"/>
          </p:cNvSpPr>
          <p:nvPr>
            <p:ph type="title"/>
          </p:nvPr>
        </p:nvSpPr>
        <p:spPr/>
        <p:txBody>
          <a:bodyPr/>
          <a:lstStyle/>
          <a:p>
            <a:r>
              <a:rPr lang="en-US" dirty="0" smtClean="0"/>
              <a:t>FYI: Accounts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Account Set Up</a:t>
            </a:r>
            <a:endParaRPr lang="en-US" sz="3200" dirty="0"/>
          </a:p>
        </p:txBody>
      </p:sp>
      <p:pic>
        <p:nvPicPr>
          <p:cNvPr id="1026" name="Picture 2"/>
          <p:cNvPicPr>
            <a:picLocks noChangeAspect="1" noChangeArrowheads="1"/>
          </p:cNvPicPr>
          <p:nvPr/>
        </p:nvPicPr>
        <p:blipFill>
          <a:blip r:embed="rId2" cstate="print"/>
          <a:srcRect t="10090" r="5297" b="3217"/>
          <a:stretch>
            <a:fillRect/>
          </a:stretch>
        </p:blipFill>
        <p:spPr bwMode="auto">
          <a:xfrm>
            <a:off x="239137" y="1066800"/>
            <a:ext cx="8523863" cy="4876800"/>
          </a:xfrm>
          <a:prstGeom prst="rect">
            <a:avLst/>
          </a:prstGeom>
          <a:noFill/>
          <a:ln w="9525">
            <a:noFill/>
            <a:miter lim="800000"/>
            <a:headEnd/>
            <a:tailEnd/>
          </a:ln>
        </p:spPr>
      </p:pic>
      <p:sp>
        <p:nvSpPr>
          <p:cNvPr id="8" name="Down Arrow Callout 7"/>
          <p:cNvSpPr/>
          <p:nvPr/>
        </p:nvSpPr>
        <p:spPr>
          <a:xfrm>
            <a:off x="1752600" y="2514600"/>
            <a:ext cx="5867400" cy="2895600"/>
          </a:xfrm>
          <a:prstGeom prst="down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Scroll Down</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8807" r="917" b="2845"/>
          <a:stretch>
            <a:fillRect/>
          </a:stretch>
        </p:blipFill>
        <p:spPr bwMode="auto">
          <a:xfrm>
            <a:off x="381000" y="1066800"/>
            <a:ext cx="8229600" cy="5029200"/>
          </a:xfrm>
          <a:prstGeom prst="rect">
            <a:avLst/>
          </a:prstGeom>
          <a:noFill/>
          <a:ln w="9525">
            <a:noFill/>
            <a:miter lim="800000"/>
            <a:headEnd/>
            <a:tailEnd/>
          </a:ln>
        </p:spPr>
      </p:pic>
      <p:sp>
        <p:nvSpPr>
          <p:cNvPr id="2" name="Title 1"/>
          <p:cNvSpPr>
            <a:spLocks noGrp="1"/>
          </p:cNvSpPr>
          <p:nvPr>
            <p:ph type="title"/>
          </p:nvPr>
        </p:nvSpPr>
        <p:spPr/>
        <p:txBody>
          <a:bodyPr/>
          <a:lstStyle/>
          <a:p>
            <a:r>
              <a:rPr lang="en-US" sz="3200" b="1" dirty="0" smtClean="0"/>
              <a:t>Account Set Up</a:t>
            </a:r>
            <a:endParaRPr lang="en-US" sz="3200" dirty="0"/>
          </a:p>
        </p:txBody>
      </p:sp>
      <p:sp>
        <p:nvSpPr>
          <p:cNvPr id="6" name="TextBox 5"/>
          <p:cNvSpPr txBox="1"/>
          <p:nvPr/>
        </p:nvSpPr>
        <p:spPr>
          <a:xfrm>
            <a:off x="1143000" y="2133600"/>
            <a:ext cx="1981200" cy="461665"/>
          </a:xfrm>
          <a:prstGeom prst="rect">
            <a:avLst/>
          </a:prstGeom>
          <a:noFill/>
        </p:spPr>
        <p:txBody>
          <a:bodyPr wrap="square" rtlCol="0">
            <a:spAutoFit/>
          </a:bodyPr>
          <a:lstStyle/>
          <a:p>
            <a:pPr algn="ctr"/>
            <a:endParaRPr lang="en-US" sz="2400" dirty="0" smtClean="0">
              <a:solidFill>
                <a:srgbClr val="003C71"/>
              </a:solidFill>
            </a:endParaRPr>
          </a:p>
        </p:txBody>
      </p:sp>
      <p:sp>
        <p:nvSpPr>
          <p:cNvPr id="9" name="Right Arrow Callout 8"/>
          <p:cNvSpPr/>
          <p:nvPr/>
        </p:nvSpPr>
        <p:spPr>
          <a:xfrm>
            <a:off x="2286000" y="2514600"/>
            <a:ext cx="3429000" cy="914400"/>
          </a:xfrm>
          <a:prstGeom prst="righ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Click this button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Account Set Up</a:t>
            </a:r>
            <a:endParaRPr lang="en-US" sz="3200" dirty="0"/>
          </a:p>
        </p:txBody>
      </p:sp>
      <p:pic>
        <p:nvPicPr>
          <p:cNvPr id="3074" name="Picture 2"/>
          <p:cNvPicPr>
            <a:picLocks noChangeAspect="1" noChangeArrowheads="1"/>
          </p:cNvPicPr>
          <p:nvPr/>
        </p:nvPicPr>
        <p:blipFill>
          <a:blip r:embed="rId2" cstate="print"/>
          <a:srcRect t="2832" r="885" b="3717"/>
          <a:stretch>
            <a:fillRect/>
          </a:stretch>
        </p:blipFill>
        <p:spPr bwMode="auto">
          <a:xfrm>
            <a:off x="228600" y="1066800"/>
            <a:ext cx="8534400" cy="5029200"/>
          </a:xfrm>
          <a:prstGeom prst="rect">
            <a:avLst/>
          </a:prstGeom>
          <a:noFill/>
          <a:ln w="9525">
            <a:noFill/>
            <a:miter lim="800000"/>
            <a:headEnd/>
            <a:tailEnd/>
          </a:ln>
        </p:spPr>
      </p:pic>
      <p:sp>
        <p:nvSpPr>
          <p:cNvPr id="6" name="Right Arrow Callout 5"/>
          <p:cNvSpPr/>
          <p:nvPr/>
        </p:nvSpPr>
        <p:spPr>
          <a:xfrm>
            <a:off x="838200" y="3429000"/>
            <a:ext cx="3810000" cy="1143000"/>
          </a:xfrm>
          <a:prstGeom prst="righ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the registration button (you only have to do this one time).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pt template_tbh_internal">
  <a:themeElements>
    <a:clrScheme name="TBH">
      <a:dk1>
        <a:srgbClr val="00338D"/>
      </a:dk1>
      <a:lt1>
        <a:srgbClr val="FFFFFF"/>
      </a:lt1>
      <a:dk2>
        <a:srgbClr val="2A6EBB"/>
      </a:dk2>
      <a:lt2>
        <a:srgbClr val="FFFFFF"/>
      </a:lt2>
      <a:accent1>
        <a:srgbClr val="8DB3E2"/>
      </a:accent1>
      <a:accent2>
        <a:srgbClr val="2A6EBB"/>
      </a:accent2>
      <a:accent3>
        <a:srgbClr val="00338D"/>
      </a:accent3>
      <a:accent4>
        <a:srgbClr val="E98300"/>
      </a:accent4>
      <a:accent5>
        <a:srgbClr val="EEAF00"/>
      </a:accent5>
      <a:accent6>
        <a:srgbClr val="6DB33F"/>
      </a:accent6>
      <a:hlink>
        <a:srgbClr val="E98300"/>
      </a:hlink>
      <a:folHlink>
        <a:srgbClr val="A5A5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2400" dirty="0" smtClean="0">
            <a:solidFill>
              <a:srgbClr val="003C7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template_tbh_internal 02</Template>
  <TotalTime>10619</TotalTime>
  <Words>1661</Words>
  <Application>Microsoft Macintosh PowerPoint</Application>
  <PresentationFormat>On-screen Show (4:3)</PresentationFormat>
  <Paragraphs>217</Paragraphs>
  <Slides>47</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Tahoma</vt:lpstr>
      <vt:lpstr>ppt template_tbh_internal</vt:lpstr>
      <vt:lpstr>Introduction to  ‘Insights to Behavior’</vt:lpstr>
      <vt:lpstr>Agenda</vt:lpstr>
      <vt:lpstr>Introductions </vt:lpstr>
      <vt:lpstr>Increase  Competency  &amp; Capacity</vt:lpstr>
      <vt:lpstr>Account Set Up</vt:lpstr>
      <vt:lpstr>FYI: Accounts</vt:lpstr>
      <vt:lpstr>Account Set Up</vt:lpstr>
      <vt:lpstr>Account Set Up</vt:lpstr>
      <vt:lpstr>Account Set Up</vt:lpstr>
      <vt:lpstr>Account Set Up</vt:lpstr>
      <vt:lpstr>Account Set Up</vt:lpstr>
      <vt:lpstr>Account Set Up</vt:lpstr>
      <vt:lpstr>Account Set Up</vt:lpstr>
      <vt:lpstr>Part I-Adding a Student</vt:lpstr>
      <vt:lpstr>Adding a Student</vt:lpstr>
      <vt:lpstr>Adding a Student</vt:lpstr>
      <vt:lpstr>Adding a Student</vt:lpstr>
      <vt:lpstr>Adding a Student</vt:lpstr>
      <vt:lpstr>Part II-Building a Case</vt:lpstr>
      <vt:lpstr>Building a Case</vt:lpstr>
      <vt:lpstr>Manage Students – Your Caseload</vt:lpstr>
      <vt:lpstr>Skills Plan</vt:lpstr>
      <vt:lpstr>Skills Acquisition Plan</vt:lpstr>
      <vt:lpstr>SKILLS DEVELOPMENT</vt:lpstr>
      <vt:lpstr>Skills Assessment</vt:lpstr>
      <vt:lpstr>Skills Assessment</vt:lpstr>
      <vt:lpstr>Assessment Results: Objectives </vt:lpstr>
      <vt:lpstr>Choosing Objectives for the Plan</vt:lpstr>
      <vt:lpstr>Choose appropriate objectives</vt:lpstr>
      <vt:lpstr>Skills Plan</vt:lpstr>
      <vt:lpstr>Adding Activities to Objectives</vt:lpstr>
      <vt:lpstr>Activities Matched to Child’s Needs</vt:lpstr>
      <vt:lpstr>Example Activity</vt:lpstr>
      <vt:lpstr>Expanded Tree</vt:lpstr>
      <vt:lpstr>Print Skills Acquisition Plan</vt:lpstr>
      <vt:lpstr>Example Report</vt:lpstr>
      <vt:lpstr>Part IV-Monitoring the Plan</vt:lpstr>
      <vt:lpstr>Monitoring the Plan</vt:lpstr>
      <vt:lpstr>Collecting Data</vt:lpstr>
      <vt:lpstr>Example: Blank Data Sheets</vt:lpstr>
      <vt:lpstr>Entering DATA</vt:lpstr>
      <vt:lpstr>Graphs</vt:lpstr>
      <vt:lpstr>Reporting Progress</vt:lpstr>
      <vt:lpstr>Reporting Progress</vt:lpstr>
      <vt:lpstr>Progress Report Manager</vt:lpstr>
      <vt:lpstr>Report Example with Graphs</vt:lpstr>
      <vt:lpstr>PowerPoint Presentation</vt:lpstr>
    </vt:vector>
  </TitlesOfParts>
  <Company>Auburn University</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 A LeBlanc</dc:creator>
  <cp:lastModifiedBy>Carlo Mazzoni</cp:lastModifiedBy>
  <cp:revision>205</cp:revision>
  <dcterms:created xsi:type="dcterms:W3CDTF">2011-08-10T16:07:36Z</dcterms:created>
  <dcterms:modified xsi:type="dcterms:W3CDTF">2017-01-19T03:42:18Z</dcterms:modified>
</cp:coreProperties>
</file>