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6"/>
  </p:normalViewPr>
  <p:slideViewPr>
    <p:cSldViewPr snapToGrid="0">
      <p:cViewPr varScale="1">
        <p:scale>
          <a:sx n="85" d="100"/>
          <a:sy n="85" d="100"/>
        </p:scale>
        <p:origin x="-960"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68632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99" name="Google Shape;19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10" name="Google Shape;21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21" name="Google Shape;22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32" name="Google Shape;23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43" name="Google Shape;24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54" name="Google Shape;25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65" name="Google Shape;26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76" name="Google Shape;27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87" name="Google Shape;28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99" name="Google Shape;29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10" name="Google Shape;31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21" name="Google Shape;32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36" name="Google Shape;33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49" name="Google Shape;34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61" name="Google Shape;36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407a817820_0_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373" name="Google Shape;373;g407a817820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85" name="Google Shape;38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95" name="Google Shape;39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05" name="Google Shape;40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15" name="Google Shape;41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407a81782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113" name="Google Shape;113;g407a81782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25" name="Google Shape;42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35" name="Google Shape;43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45" name="Google Shape;44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55" name="Google Shape;45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66" name="Google Shape;46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76" name="Google Shape;476;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87" name="Google Shape;487;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98" name="Google Shape;49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09" name="Google Shape;50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20" name="Google Shape;520;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07a817820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a:p>
        </p:txBody>
      </p:sp>
      <p:sp>
        <p:nvSpPr>
          <p:cNvPr id="130" name="Google Shape;130;g407a817820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31" name="Google Shape;53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42" name="Google Shape;14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53" name="Google Shape;15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65" name="Google Shape;1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75" name="Google Shape;17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87" name="Google Shape;18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B3C6E7"/>
            </a:gs>
            <a:gs pos="1000">
              <a:srgbClr val="002060"/>
            </a:gs>
            <a:gs pos="69912">
              <a:srgbClr val="0038A8"/>
            </a:gs>
            <a:gs pos="100000">
              <a:srgbClr val="0038A8"/>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s://www.ncbi.nlm.nih.gov/books/NBK262332/" TargetMode="External"/><Relationship Id="rId5" Type="http://schemas.openxmlformats.org/officeDocument/2006/relationships/hyperlink" Target="https://www.anxietybc.com/parenting/social-anxiety-disorder" TargetMode="External"/><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s://www.ncbi.nlm.nih.gov/books/NBK262332/" TargetMode="External"/><Relationship Id="rId5" Type="http://schemas.openxmlformats.org/officeDocument/2006/relationships/hyperlink" Target="https://www.aacap.org/AACAP/Fa" TargetMode="External"/><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s://kidshealth.org/en/parents/ocd.html" TargetMode="External"/><Relationship Id="rId5" Type="http://schemas.openxmlformats.org/officeDocument/2006/relationships/hyperlink" Target="https://www.ncbi.nlm.nih.gov/books/NBK262332/" TargetMode="External"/><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s://www.ncbi.nlm.nih.gov/books/NBK262332/" TargetMode="External"/><Relationship Id="rId5" Type="http://schemas.openxmlformats.org/officeDocument/2006/relationships/hyperlink" Target="https://kidshealth.org/en/parents/ocd.html" TargetMode="External"/><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s://ytcropper.com/cropped/4V5b7ccc233201e" TargetMode="External"/><Relationship Id="rId5" Type="http://schemas.openxmlformats.org/officeDocument/2006/relationships/hyperlink" Target="https://www.youtube.com/watch?v=nCgm1xQa06c" TargetMode="External"/><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childmind.org/article/what-to-do-and-not-do-when-children-are-anxious/" TargetMode="External"/><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s://www.gozen.com/" TargetMode="External"/><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s://www.gozen.com/" TargetMode="External"/><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s://www.gozen.com/" TargetMode="External"/><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9.jpg"/><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0.jp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1.jpg"/><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2.jpg"/><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5.jpg"/><Relationship Id="rId6"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3.jpg"/><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4.jpg"/><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s://www.anxioustoddlers.com/signs-of-social-anxiety/%23.W3mtSuhKiM8" TargetMode="External"/><Relationship Id="rId5" Type="http://schemas.openxmlformats.org/officeDocument/2006/relationships/hyperlink" Target="https://adaa.org/living-with-anxiety/children/school-refusal" TargetMode="External"/><Relationship Id="rId6" Type="http://schemas.openxmlformats.org/officeDocument/2006/relationships/hyperlink" Target="https://childmind.org/" TargetMode="External"/><Relationship Id="rId7" Type="http://schemas.openxmlformats.org/officeDocument/2006/relationships/hyperlink" Target="https://www.aacap.org/.../Panic-Disorder-In-Children-And-Adolescents-050.aspx" TargetMode="External"/><Relationship Id="rId8" Type="http://schemas.openxmlformats.org/officeDocument/2006/relationships/hyperlink" Target="https://www.anxietybc.com/" TargetMode="External"/><Relationship Id="rId9" Type="http://schemas.openxmlformats.org/officeDocument/2006/relationships/hyperlink" Target="http://www.worrywisekids.org/" TargetMode="External"/><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s://www.ncbi.nlm.nih.gov/books/NBK262332/" TargetMode="External"/><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p:nvPr/>
        </p:nvSpPr>
        <p:spPr>
          <a:xfrm>
            <a:off x="0" y="6470"/>
            <a:ext cx="12192000" cy="1898646"/>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89" name="Google Shape;89;p13"/>
          <p:cNvSpPr txBox="1"/>
          <p:nvPr/>
        </p:nvSpPr>
        <p:spPr>
          <a:xfrm>
            <a:off x="4394717" y="0"/>
            <a:ext cx="6483463"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000090"/>
                </a:solidFill>
                <a:latin typeface="Calibri"/>
                <a:ea typeface="Calibri"/>
                <a:cs typeface="Calibri"/>
                <a:sym typeface="Calibri"/>
              </a:rPr>
              <a:t>Welcome</a:t>
            </a:r>
            <a:endParaRPr/>
          </a:p>
        </p:txBody>
      </p:sp>
      <p:sp>
        <p:nvSpPr>
          <p:cNvPr id="90" name="Google Shape;90;p13"/>
          <p:cNvSpPr/>
          <p:nvPr/>
        </p:nvSpPr>
        <p:spPr>
          <a:xfrm>
            <a:off x="0" y="1754710"/>
            <a:ext cx="12192000" cy="61832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91" name="Google Shape;91;p13"/>
          <p:cNvSpPr/>
          <p:nvPr/>
        </p:nvSpPr>
        <p:spPr>
          <a:xfrm>
            <a:off x="0" y="1591426"/>
            <a:ext cx="12192000" cy="3327526"/>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6BD158"/>
              </a:solidFill>
              <a:latin typeface="Calibri"/>
              <a:ea typeface="Calibri"/>
              <a:cs typeface="Calibri"/>
              <a:sym typeface="Calibri"/>
            </a:endParaRPr>
          </a:p>
        </p:txBody>
      </p:sp>
      <p:pic>
        <p:nvPicPr>
          <p:cNvPr id="92" name="Google Shape;92;p13"/>
          <p:cNvPicPr preferRelativeResize="0"/>
          <p:nvPr/>
        </p:nvPicPr>
        <p:blipFill rotWithShape="1">
          <a:blip r:embed="rId3">
            <a:alphaModFix/>
          </a:blip>
          <a:srcRect/>
          <a:stretch/>
        </p:blipFill>
        <p:spPr>
          <a:xfrm>
            <a:off x="5210286" y="5084832"/>
            <a:ext cx="4875248" cy="1633209"/>
          </a:xfrm>
          <a:prstGeom prst="rect">
            <a:avLst/>
          </a:prstGeom>
          <a:noFill/>
          <a:ln>
            <a:noFill/>
          </a:ln>
        </p:spPr>
      </p:pic>
      <p:sp>
        <p:nvSpPr>
          <p:cNvPr id="93" name="Google Shape;93;p13"/>
          <p:cNvSpPr/>
          <p:nvPr/>
        </p:nvSpPr>
        <p:spPr>
          <a:xfrm>
            <a:off x="0" y="1320212"/>
            <a:ext cx="12192000" cy="787437"/>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6BD158"/>
              </a:solidFill>
              <a:latin typeface="Calibri"/>
              <a:ea typeface="Calibri"/>
              <a:cs typeface="Calibri"/>
              <a:sym typeface="Calibri"/>
            </a:endParaRPr>
          </a:p>
        </p:txBody>
      </p:sp>
      <p:sp>
        <p:nvSpPr>
          <p:cNvPr id="94" name="Google Shape;94;p13"/>
          <p:cNvSpPr txBox="1"/>
          <p:nvPr/>
        </p:nvSpPr>
        <p:spPr>
          <a:xfrm>
            <a:off x="3843291" y="2241342"/>
            <a:ext cx="7903808" cy="255454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a:solidFill>
                  <a:srgbClr val="000090"/>
                </a:solidFill>
                <a:latin typeface="Calibri"/>
                <a:ea typeface="Calibri"/>
                <a:cs typeface="Calibri"/>
                <a:sym typeface="Calibri"/>
              </a:rPr>
              <a:t>The Educator’s Role in Curbing Student Anxiety</a:t>
            </a:r>
            <a:endParaRPr/>
          </a:p>
          <a:p>
            <a:pPr marL="0" marR="0" lvl="0" indent="0" algn="ctr" rtl="0">
              <a:spcBef>
                <a:spcPts val="0"/>
              </a:spcBef>
              <a:spcAft>
                <a:spcPts val="0"/>
              </a:spcAft>
              <a:buNone/>
            </a:pPr>
            <a:endParaRPr sz="4000">
              <a:solidFill>
                <a:srgbClr val="000090"/>
              </a:solidFill>
              <a:latin typeface="Calibri"/>
              <a:ea typeface="Calibri"/>
              <a:cs typeface="Calibri"/>
              <a:sym typeface="Calibri"/>
            </a:endParaRPr>
          </a:p>
          <a:p>
            <a:pPr marL="0" marR="0" lvl="0" indent="0" algn="ctr" rtl="0">
              <a:spcBef>
                <a:spcPts val="0"/>
              </a:spcBef>
              <a:spcAft>
                <a:spcPts val="0"/>
              </a:spcAft>
              <a:buNone/>
            </a:pPr>
            <a:r>
              <a:rPr lang="en-US" sz="4000">
                <a:solidFill>
                  <a:srgbClr val="000090"/>
                </a:solidFill>
                <a:latin typeface="Calibri"/>
                <a:ea typeface="Calibri"/>
                <a:cs typeface="Calibri"/>
                <a:sym typeface="Calibri"/>
              </a:rPr>
              <a:t>Presented by Dr. Lynette Thompson</a:t>
            </a:r>
            <a:endParaRPr/>
          </a:p>
        </p:txBody>
      </p:sp>
      <p:pic>
        <p:nvPicPr>
          <p:cNvPr id="95" name="Google Shape;95;p13"/>
          <p:cNvPicPr preferRelativeResize="0"/>
          <p:nvPr/>
        </p:nvPicPr>
        <p:blipFill rotWithShape="1">
          <a:blip r:embed="rId4">
            <a:alphaModFix/>
          </a:blip>
          <a:srcRect/>
          <a:stretch/>
        </p:blipFill>
        <p:spPr>
          <a:xfrm>
            <a:off x="0" y="0"/>
            <a:ext cx="3542510" cy="492568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2"/>
          <p:cNvSpPr/>
          <p:nvPr/>
        </p:nvSpPr>
        <p:spPr>
          <a:xfrm>
            <a:off x="0" y="6470"/>
            <a:ext cx="12192000" cy="1898646"/>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22"/>
          <p:cNvSpPr txBox="1"/>
          <p:nvPr/>
        </p:nvSpPr>
        <p:spPr>
          <a:xfrm>
            <a:off x="835977" y="317519"/>
            <a:ext cx="10433635"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a:solidFill>
                  <a:srgbClr val="000090"/>
                </a:solidFill>
                <a:latin typeface="Calibri"/>
                <a:ea typeface="Calibri"/>
                <a:cs typeface="Calibri"/>
                <a:sym typeface="Calibri"/>
              </a:rPr>
              <a:t>General Anxiety Disorder (GAD)</a:t>
            </a:r>
            <a:endParaRPr/>
          </a:p>
        </p:txBody>
      </p:sp>
      <p:sp>
        <p:nvSpPr>
          <p:cNvPr id="203" name="Google Shape;203;p22"/>
          <p:cNvSpPr/>
          <p:nvPr/>
        </p:nvSpPr>
        <p:spPr>
          <a:xfrm>
            <a:off x="0" y="1673151"/>
            <a:ext cx="12192000" cy="599620"/>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D966"/>
              </a:solidFill>
              <a:latin typeface="Calibri"/>
              <a:ea typeface="Calibri"/>
              <a:cs typeface="Calibri"/>
              <a:sym typeface="Calibri"/>
            </a:endParaRPr>
          </a:p>
        </p:txBody>
      </p:sp>
      <p:sp>
        <p:nvSpPr>
          <p:cNvPr id="204" name="Google Shape;204;p22"/>
          <p:cNvSpPr/>
          <p:nvPr/>
        </p:nvSpPr>
        <p:spPr>
          <a:xfrm>
            <a:off x="0" y="1574878"/>
            <a:ext cx="12192000" cy="62853"/>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D966"/>
              </a:solidFill>
              <a:latin typeface="Calibri"/>
              <a:ea typeface="Calibri"/>
              <a:cs typeface="Calibri"/>
              <a:sym typeface="Calibri"/>
            </a:endParaRPr>
          </a:p>
        </p:txBody>
      </p:sp>
      <p:sp>
        <p:nvSpPr>
          <p:cNvPr id="205" name="Google Shape;205;p22"/>
          <p:cNvSpPr/>
          <p:nvPr/>
        </p:nvSpPr>
        <p:spPr>
          <a:xfrm>
            <a:off x="0" y="1476605"/>
            <a:ext cx="12192000" cy="62853"/>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00"/>
              </a:solidFill>
              <a:latin typeface="Calibri"/>
              <a:ea typeface="Calibri"/>
              <a:cs typeface="Calibri"/>
              <a:sym typeface="Calibri"/>
            </a:endParaRPr>
          </a:p>
        </p:txBody>
      </p:sp>
      <p:pic>
        <p:nvPicPr>
          <p:cNvPr id="206" name="Google Shape;206;p22"/>
          <p:cNvPicPr preferRelativeResize="0"/>
          <p:nvPr/>
        </p:nvPicPr>
        <p:blipFill rotWithShape="1">
          <a:blip r:embed="rId3">
            <a:alphaModFix/>
          </a:blip>
          <a:srcRect/>
          <a:stretch/>
        </p:blipFill>
        <p:spPr>
          <a:xfrm>
            <a:off x="10089592" y="6003967"/>
            <a:ext cx="1932020" cy="647227"/>
          </a:xfrm>
          <a:prstGeom prst="rect">
            <a:avLst/>
          </a:prstGeom>
          <a:noFill/>
          <a:ln>
            <a:noFill/>
          </a:ln>
        </p:spPr>
      </p:pic>
      <p:sp>
        <p:nvSpPr>
          <p:cNvPr id="207" name="Google Shape;207;p22"/>
          <p:cNvSpPr txBox="1">
            <a:spLocks noGrp="1"/>
          </p:cNvSpPr>
          <p:nvPr>
            <p:ph type="body" idx="1"/>
          </p:nvPr>
        </p:nvSpPr>
        <p:spPr>
          <a:xfrm>
            <a:off x="871620" y="2443951"/>
            <a:ext cx="10515600" cy="503237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Excessive anxiety and worry occurring one more days than not for at least 6 months about a number of events or activities</a:t>
            </a:r>
            <a:endParaRPr/>
          </a:p>
          <a:p>
            <a:pPr marL="228600" marR="0" lvl="0" indent="-228600" algn="l" rtl="0">
              <a:lnSpc>
                <a:spcPct val="90000"/>
              </a:lnSpc>
              <a:spcBef>
                <a:spcPts val="100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The person finds it difficult to the control the worry.</a:t>
            </a:r>
            <a:endParaRPr/>
          </a:p>
          <a:p>
            <a:pPr marL="228600" marR="0" lvl="0" indent="-228600" algn="l" rtl="0">
              <a:lnSpc>
                <a:spcPct val="90000"/>
              </a:lnSpc>
              <a:spcBef>
                <a:spcPts val="100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The anxiety and worry are associated with one (for children) of the following:</a:t>
            </a:r>
            <a:endParaRPr/>
          </a:p>
          <a:p>
            <a:pPr marL="0" marR="0" lvl="0" indent="0" algn="l" rtl="0">
              <a:lnSpc>
                <a:spcPct val="90000"/>
              </a:lnSpc>
              <a:spcBef>
                <a:spcPts val="1000"/>
              </a:spcBef>
              <a:spcAft>
                <a:spcPts val="0"/>
              </a:spcAft>
              <a:buClr>
                <a:schemeClr val="lt1"/>
              </a:buClr>
              <a:buSzPts val="2800"/>
              <a:buFont typeface="Arial"/>
              <a:buNone/>
            </a:pPr>
            <a:r>
              <a:rPr lang="en-US" sz="2800" b="0" i="0" u="none" strike="noStrike" cap="none">
                <a:solidFill>
                  <a:schemeClr val="lt1"/>
                </a:solidFill>
                <a:latin typeface="Calibri"/>
                <a:ea typeface="Calibri"/>
                <a:cs typeface="Calibri"/>
                <a:sym typeface="Calibri"/>
              </a:rPr>
              <a:t>              1. Restlessness or feeling keyed up or on edge</a:t>
            </a:r>
            <a:endParaRPr/>
          </a:p>
          <a:p>
            <a:pPr marL="0" marR="0" lvl="0" indent="0" algn="l" rtl="0">
              <a:lnSpc>
                <a:spcPct val="90000"/>
              </a:lnSpc>
              <a:spcBef>
                <a:spcPts val="1000"/>
              </a:spcBef>
              <a:spcAft>
                <a:spcPts val="0"/>
              </a:spcAft>
              <a:buClr>
                <a:schemeClr val="lt1"/>
              </a:buClr>
              <a:buSzPts val="2800"/>
              <a:buFont typeface="Arial"/>
              <a:buNone/>
            </a:pPr>
            <a:r>
              <a:rPr lang="en-US" sz="2800" b="0" i="0" u="none" strike="noStrike" cap="none">
                <a:solidFill>
                  <a:schemeClr val="lt1"/>
                </a:solidFill>
                <a:latin typeface="Calibri"/>
                <a:ea typeface="Calibri"/>
                <a:cs typeface="Calibri"/>
                <a:sym typeface="Calibri"/>
              </a:rPr>
              <a:t>              2.  Being easily fatigue</a:t>
            </a:r>
            <a:endParaRPr/>
          </a:p>
          <a:p>
            <a:pPr marL="0" marR="0" lvl="0" indent="0" algn="l" rtl="0">
              <a:lnSpc>
                <a:spcPct val="90000"/>
              </a:lnSpc>
              <a:spcBef>
                <a:spcPts val="1000"/>
              </a:spcBef>
              <a:spcAft>
                <a:spcPts val="0"/>
              </a:spcAft>
              <a:buClr>
                <a:schemeClr val="lt1"/>
              </a:buClr>
              <a:buSzPts val="2800"/>
              <a:buFont typeface="Arial"/>
              <a:buNone/>
            </a:pPr>
            <a:r>
              <a:rPr lang="en-US" sz="2800" b="0" i="0" u="none" strike="noStrike" cap="none">
                <a:solidFill>
                  <a:schemeClr val="lt1"/>
                </a:solidFill>
                <a:latin typeface="Calibri"/>
                <a:ea typeface="Calibri"/>
                <a:cs typeface="Calibri"/>
                <a:sym typeface="Calibri"/>
              </a:rPr>
              <a:t>              3.  Difficulty concentrating or mind going blank </a:t>
            </a:r>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lt1"/>
              </a:solidFill>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3"/>
          <p:cNvSpPr/>
          <p:nvPr/>
        </p:nvSpPr>
        <p:spPr>
          <a:xfrm>
            <a:off x="0" y="6470"/>
            <a:ext cx="12192000" cy="1898646"/>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13" name="Google Shape;213;p23"/>
          <p:cNvSpPr/>
          <p:nvPr/>
        </p:nvSpPr>
        <p:spPr>
          <a:xfrm>
            <a:off x="0" y="1673151"/>
            <a:ext cx="12192000" cy="599620"/>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D966"/>
              </a:solidFill>
              <a:latin typeface="Calibri"/>
              <a:ea typeface="Calibri"/>
              <a:cs typeface="Calibri"/>
              <a:sym typeface="Calibri"/>
            </a:endParaRPr>
          </a:p>
        </p:txBody>
      </p:sp>
      <p:sp>
        <p:nvSpPr>
          <p:cNvPr id="214" name="Google Shape;214;p23"/>
          <p:cNvSpPr/>
          <p:nvPr/>
        </p:nvSpPr>
        <p:spPr>
          <a:xfrm>
            <a:off x="0" y="1574878"/>
            <a:ext cx="12192000" cy="62853"/>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D966"/>
              </a:solidFill>
              <a:latin typeface="Calibri"/>
              <a:ea typeface="Calibri"/>
              <a:cs typeface="Calibri"/>
              <a:sym typeface="Calibri"/>
            </a:endParaRPr>
          </a:p>
        </p:txBody>
      </p:sp>
      <p:sp>
        <p:nvSpPr>
          <p:cNvPr id="215" name="Google Shape;215;p23"/>
          <p:cNvSpPr/>
          <p:nvPr/>
        </p:nvSpPr>
        <p:spPr>
          <a:xfrm>
            <a:off x="0" y="1476605"/>
            <a:ext cx="12192000" cy="62853"/>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00"/>
              </a:solidFill>
              <a:latin typeface="Calibri"/>
              <a:ea typeface="Calibri"/>
              <a:cs typeface="Calibri"/>
              <a:sym typeface="Calibri"/>
            </a:endParaRPr>
          </a:p>
        </p:txBody>
      </p:sp>
      <p:pic>
        <p:nvPicPr>
          <p:cNvPr id="216" name="Google Shape;216;p23"/>
          <p:cNvPicPr preferRelativeResize="0"/>
          <p:nvPr/>
        </p:nvPicPr>
        <p:blipFill rotWithShape="1">
          <a:blip r:embed="rId3">
            <a:alphaModFix/>
          </a:blip>
          <a:srcRect/>
          <a:stretch/>
        </p:blipFill>
        <p:spPr>
          <a:xfrm>
            <a:off x="10089592" y="6003967"/>
            <a:ext cx="1932020" cy="647227"/>
          </a:xfrm>
          <a:prstGeom prst="rect">
            <a:avLst/>
          </a:prstGeom>
          <a:noFill/>
          <a:ln>
            <a:noFill/>
          </a:ln>
        </p:spPr>
      </p:pic>
      <p:sp>
        <p:nvSpPr>
          <p:cNvPr id="217" name="Google Shape;217;p23"/>
          <p:cNvSpPr txBox="1">
            <a:spLocks noGrp="1"/>
          </p:cNvSpPr>
          <p:nvPr>
            <p:ph type="body" idx="1"/>
          </p:nvPr>
        </p:nvSpPr>
        <p:spPr>
          <a:xfrm>
            <a:off x="838200" y="2506662"/>
            <a:ext cx="10515600"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200"/>
              <a:buFont typeface="Arial"/>
              <a:buNone/>
            </a:pPr>
            <a:r>
              <a:rPr lang="en-US" sz="3200" b="0" i="0" u="none" strike="noStrike" cap="none">
                <a:solidFill>
                  <a:schemeClr val="lt1"/>
                </a:solidFill>
                <a:latin typeface="Calibri"/>
                <a:ea typeface="Calibri"/>
                <a:cs typeface="Calibri"/>
                <a:sym typeface="Calibri"/>
              </a:rPr>
              <a:t>        3.  Difficulty concentrating or mind going blank </a:t>
            </a:r>
            <a:endParaRPr/>
          </a:p>
          <a:p>
            <a:pPr marL="0" marR="0" lvl="0" indent="0" algn="l" rtl="0">
              <a:lnSpc>
                <a:spcPct val="90000"/>
              </a:lnSpc>
              <a:spcBef>
                <a:spcPts val="1000"/>
              </a:spcBef>
              <a:spcAft>
                <a:spcPts val="0"/>
              </a:spcAft>
              <a:buClr>
                <a:schemeClr val="lt1"/>
              </a:buClr>
              <a:buSzPts val="3200"/>
              <a:buFont typeface="Arial"/>
              <a:buNone/>
            </a:pPr>
            <a:r>
              <a:rPr lang="en-US" sz="3200" b="0" i="0" u="none" strike="noStrike" cap="none">
                <a:solidFill>
                  <a:schemeClr val="lt1"/>
                </a:solidFill>
                <a:latin typeface="Calibri"/>
                <a:ea typeface="Calibri"/>
                <a:cs typeface="Calibri"/>
                <a:sym typeface="Calibri"/>
              </a:rPr>
              <a:t>        4.  Irritability</a:t>
            </a:r>
            <a:endParaRPr/>
          </a:p>
          <a:p>
            <a:pPr marL="0" marR="0" lvl="0" indent="0" algn="l" rtl="0">
              <a:lnSpc>
                <a:spcPct val="90000"/>
              </a:lnSpc>
              <a:spcBef>
                <a:spcPts val="1000"/>
              </a:spcBef>
              <a:spcAft>
                <a:spcPts val="0"/>
              </a:spcAft>
              <a:buClr>
                <a:schemeClr val="lt1"/>
              </a:buClr>
              <a:buSzPts val="3200"/>
              <a:buFont typeface="Arial"/>
              <a:buNone/>
            </a:pPr>
            <a:r>
              <a:rPr lang="en-US" sz="3200" b="0" i="0" u="none" strike="noStrike" cap="none">
                <a:solidFill>
                  <a:schemeClr val="lt1"/>
                </a:solidFill>
                <a:latin typeface="Calibri"/>
                <a:ea typeface="Calibri"/>
                <a:cs typeface="Calibri"/>
                <a:sym typeface="Calibri"/>
              </a:rPr>
              <a:t>        5.  Muscle tension</a:t>
            </a:r>
            <a:endParaRPr/>
          </a:p>
          <a:p>
            <a:pPr marL="0" marR="0" lvl="0" indent="0" algn="l" rtl="0">
              <a:lnSpc>
                <a:spcPct val="90000"/>
              </a:lnSpc>
              <a:spcBef>
                <a:spcPts val="1000"/>
              </a:spcBef>
              <a:spcAft>
                <a:spcPts val="0"/>
              </a:spcAft>
              <a:buClr>
                <a:schemeClr val="lt1"/>
              </a:buClr>
              <a:buSzPts val="3200"/>
              <a:buFont typeface="Arial"/>
              <a:buNone/>
            </a:pPr>
            <a:r>
              <a:rPr lang="en-US" sz="3200" b="0" i="0" u="none" strike="noStrike" cap="none">
                <a:solidFill>
                  <a:schemeClr val="lt1"/>
                </a:solidFill>
                <a:latin typeface="Calibri"/>
                <a:ea typeface="Calibri"/>
                <a:cs typeface="Calibri"/>
                <a:sym typeface="Calibri"/>
              </a:rPr>
              <a:t>        6.  Sleep disturbance (difficulty falling to sleep or restless  </a:t>
            </a:r>
            <a:endParaRPr/>
          </a:p>
          <a:p>
            <a:pPr marL="0" marR="0" lvl="0" indent="0" algn="l" rtl="0">
              <a:lnSpc>
                <a:spcPct val="90000"/>
              </a:lnSpc>
              <a:spcBef>
                <a:spcPts val="1000"/>
              </a:spcBef>
              <a:spcAft>
                <a:spcPts val="0"/>
              </a:spcAft>
              <a:buClr>
                <a:schemeClr val="lt1"/>
              </a:buClr>
              <a:buSzPts val="3200"/>
              <a:buFont typeface="Arial"/>
              <a:buNone/>
            </a:pPr>
            <a:r>
              <a:rPr lang="en-US" sz="3200" b="0" i="0" u="none" strike="noStrike" cap="none">
                <a:solidFill>
                  <a:schemeClr val="lt1"/>
                </a:solidFill>
                <a:latin typeface="Calibri"/>
                <a:ea typeface="Calibri"/>
                <a:cs typeface="Calibri"/>
                <a:sym typeface="Calibri"/>
              </a:rPr>
              <a:t>                    unsatisfying sleep)</a:t>
            </a:r>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lt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218" name="Google Shape;21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38A8"/>
              </a:buClr>
              <a:buSzPts val="3959"/>
              <a:buFont typeface="Calibri"/>
              <a:buNone/>
            </a:pPr>
            <a:r>
              <a:rPr lang="en-US" sz="3959" b="0" i="0" u="none" strike="noStrike" cap="none">
                <a:solidFill>
                  <a:srgbClr val="0038A8"/>
                </a:solidFill>
                <a:latin typeface="Calibri"/>
                <a:ea typeface="Calibri"/>
                <a:cs typeface="Calibri"/>
                <a:sym typeface="Calibri"/>
              </a:rPr>
              <a:t>CONT. The anxiety and worry are associated with one (for children) of the following:</a:t>
            </a:r>
            <a:br>
              <a:rPr lang="en-US" sz="3959" b="0" i="0" u="none" strike="noStrike" cap="none">
                <a:solidFill>
                  <a:srgbClr val="0038A8"/>
                </a:solidFill>
                <a:latin typeface="Calibri"/>
                <a:ea typeface="Calibri"/>
                <a:cs typeface="Calibri"/>
                <a:sym typeface="Calibri"/>
              </a:rPr>
            </a:br>
            <a:endParaRPr sz="3959" b="0" i="0" u="none" strike="noStrike" cap="none">
              <a:solidFill>
                <a:srgbClr val="0038A8"/>
              </a:solidFill>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4"/>
          <p:cNvSpPr/>
          <p:nvPr/>
        </p:nvSpPr>
        <p:spPr>
          <a:xfrm>
            <a:off x="0" y="6470"/>
            <a:ext cx="12192000" cy="1898646"/>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24"/>
          <p:cNvSpPr/>
          <p:nvPr/>
        </p:nvSpPr>
        <p:spPr>
          <a:xfrm>
            <a:off x="0" y="1673151"/>
            <a:ext cx="12192000" cy="599620"/>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D966"/>
              </a:solidFill>
              <a:latin typeface="Calibri"/>
              <a:ea typeface="Calibri"/>
              <a:cs typeface="Calibri"/>
              <a:sym typeface="Calibri"/>
            </a:endParaRPr>
          </a:p>
        </p:txBody>
      </p:sp>
      <p:sp>
        <p:nvSpPr>
          <p:cNvPr id="225" name="Google Shape;225;p24"/>
          <p:cNvSpPr/>
          <p:nvPr/>
        </p:nvSpPr>
        <p:spPr>
          <a:xfrm>
            <a:off x="0" y="1574878"/>
            <a:ext cx="12192000" cy="62853"/>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D966"/>
              </a:solidFill>
              <a:latin typeface="Calibri"/>
              <a:ea typeface="Calibri"/>
              <a:cs typeface="Calibri"/>
              <a:sym typeface="Calibri"/>
            </a:endParaRPr>
          </a:p>
        </p:txBody>
      </p:sp>
      <p:sp>
        <p:nvSpPr>
          <p:cNvPr id="226" name="Google Shape;226;p24"/>
          <p:cNvSpPr/>
          <p:nvPr/>
        </p:nvSpPr>
        <p:spPr>
          <a:xfrm>
            <a:off x="0" y="1476605"/>
            <a:ext cx="12192000" cy="62853"/>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00"/>
              </a:solidFill>
              <a:latin typeface="Calibri"/>
              <a:ea typeface="Calibri"/>
              <a:cs typeface="Calibri"/>
              <a:sym typeface="Calibri"/>
            </a:endParaRPr>
          </a:p>
        </p:txBody>
      </p:sp>
      <p:pic>
        <p:nvPicPr>
          <p:cNvPr id="227" name="Google Shape;227;p24"/>
          <p:cNvPicPr preferRelativeResize="0"/>
          <p:nvPr/>
        </p:nvPicPr>
        <p:blipFill rotWithShape="1">
          <a:blip r:embed="rId3">
            <a:alphaModFix/>
          </a:blip>
          <a:srcRect/>
          <a:stretch/>
        </p:blipFill>
        <p:spPr>
          <a:xfrm>
            <a:off x="10089592" y="6003967"/>
            <a:ext cx="1932020" cy="647227"/>
          </a:xfrm>
          <a:prstGeom prst="rect">
            <a:avLst/>
          </a:prstGeom>
          <a:noFill/>
          <a:ln>
            <a:noFill/>
          </a:ln>
        </p:spPr>
      </p:pic>
      <p:sp>
        <p:nvSpPr>
          <p:cNvPr id="228" name="Google Shape;228;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38A8"/>
              </a:buClr>
              <a:buSzPts val="4400"/>
              <a:buFont typeface="Calibri"/>
              <a:buNone/>
            </a:pPr>
            <a:r>
              <a:rPr lang="en-US" sz="4400" b="0" i="0" u="none" strike="noStrike" cap="none">
                <a:solidFill>
                  <a:srgbClr val="0038A8"/>
                </a:solidFill>
                <a:latin typeface="Calibri"/>
                <a:ea typeface="Calibri"/>
                <a:cs typeface="Calibri"/>
                <a:sym typeface="Calibri"/>
              </a:rPr>
              <a:t>More about GAD</a:t>
            </a:r>
            <a:br>
              <a:rPr lang="en-US" sz="4400" b="0" i="0" u="none" strike="noStrike" cap="none">
                <a:solidFill>
                  <a:srgbClr val="0038A8"/>
                </a:solidFill>
                <a:latin typeface="Calibri"/>
                <a:ea typeface="Calibri"/>
                <a:cs typeface="Calibri"/>
                <a:sym typeface="Calibri"/>
              </a:rPr>
            </a:br>
            <a:endParaRPr sz="4400" b="0" i="0" u="none" strike="noStrike" cap="none">
              <a:solidFill>
                <a:srgbClr val="0038A8"/>
              </a:solidFill>
              <a:latin typeface="Calibri"/>
              <a:ea typeface="Calibri"/>
              <a:cs typeface="Calibri"/>
              <a:sym typeface="Calibri"/>
            </a:endParaRPr>
          </a:p>
        </p:txBody>
      </p:sp>
      <p:sp>
        <p:nvSpPr>
          <p:cNvPr id="229" name="Google Shape;229;p24"/>
          <p:cNvSpPr txBox="1">
            <a:spLocks noGrp="1"/>
          </p:cNvSpPr>
          <p:nvPr>
            <p:ph type="body" idx="1"/>
          </p:nvPr>
        </p:nvSpPr>
        <p:spPr>
          <a:xfrm>
            <a:off x="838200" y="2243413"/>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lt1"/>
              </a:buClr>
              <a:buSzPts val="3200"/>
              <a:buFont typeface="Arial"/>
              <a:buChar char="•"/>
            </a:pPr>
            <a:r>
              <a:rPr lang="en-US" sz="3200" b="0" i="0" u="none" strike="noStrike" cap="none">
                <a:solidFill>
                  <a:schemeClr val="lt1"/>
                </a:solidFill>
                <a:latin typeface="Calibri"/>
                <a:ea typeface="Calibri"/>
                <a:cs typeface="Calibri"/>
                <a:sym typeface="Calibri"/>
              </a:rPr>
              <a:t>The anxiety is not caused by one of the other Anxiety categories (ex. PTSD)</a:t>
            </a:r>
            <a:endParaRPr/>
          </a:p>
          <a:p>
            <a:pPr marL="228600" marR="0" lvl="0" indent="-228600" algn="l" rtl="0">
              <a:lnSpc>
                <a:spcPct val="90000"/>
              </a:lnSpc>
              <a:spcBef>
                <a:spcPts val="1000"/>
              </a:spcBef>
              <a:spcAft>
                <a:spcPts val="0"/>
              </a:spcAft>
              <a:buClr>
                <a:schemeClr val="lt1"/>
              </a:buClr>
              <a:buSzPts val="3200"/>
              <a:buFont typeface="Arial"/>
              <a:buChar char="•"/>
            </a:pPr>
            <a:r>
              <a:rPr lang="en-US" sz="3200" b="0" i="0" u="none" strike="noStrike" cap="none">
                <a:solidFill>
                  <a:schemeClr val="lt1"/>
                </a:solidFill>
                <a:latin typeface="Calibri"/>
                <a:ea typeface="Calibri"/>
                <a:cs typeface="Calibri"/>
                <a:sym typeface="Calibri"/>
              </a:rPr>
              <a:t>The Anxiety, worry or physical symptoms cause clinically significant distress or impairment in social, occupational or other important areas of functioning</a:t>
            </a:r>
            <a:endParaRPr/>
          </a:p>
          <a:p>
            <a:pPr marL="228600" marR="0" lvl="0" indent="-228600" algn="l" rtl="0">
              <a:lnSpc>
                <a:spcPct val="90000"/>
              </a:lnSpc>
              <a:spcBef>
                <a:spcPts val="1000"/>
              </a:spcBef>
              <a:spcAft>
                <a:spcPts val="0"/>
              </a:spcAft>
              <a:buClr>
                <a:schemeClr val="lt1"/>
              </a:buClr>
              <a:buSzPts val="3200"/>
              <a:buFont typeface="Arial"/>
              <a:buChar char="•"/>
            </a:pPr>
            <a:r>
              <a:rPr lang="en-US" sz="3200" b="0" i="0" u="none" strike="noStrike" cap="none">
                <a:solidFill>
                  <a:schemeClr val="lt1"/>
                </a:solidFill>
                <a:latin typeface="Calibri"/>
                <a:ea typeface="Calibri"/>
                <a:cs typeface="Calibri"/>
                <a:sym typeface="Calibri"/>
              </a:rPr>
              <a:t>Not caused by direct effects of substance abuse or a general medical condition does not occur exclusively during a mood disorder, psychotic disorder or pervasive developmental disorder</a:t>
            </a:r>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5"/>
          <p:cNvSpPr/>
          <p:nvPr/>
        </p:nvSpPr>
        <p:spPr>
          <a:xfrm>
            <a:off x="0" y="6470"/>
            <a:ext cx="12192000" cy="1898646"/>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35" name="Google Shape;235;p25"/>
          <p:cNvSpPr/>
          <p:nvPr/>
        </p:nvSpPr>
        <p:spPr>
          <a:xfrm>
            <a:off x="0" y="1673151"/>
            <a:ext cx="12192000" cy="599620"/>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D966"/>
              </a:solidFill>
              <a:latin typeface="Calibri"/>
              <a:ea typeface="Calibri"/>
              <a:cs typeface="Calibri"/>
              <a:sym typeface="Calibri"/>
            </a:endParaRPr>
          </a:p>
        </p:txBody>
      </p:sp>
      <p:sp>
        <p:nvSpPr>
          <p:cNvPr id="236" name="Google Shape;236;p25"/>
          <p:cNvSpPr/>
          <p:nvPr/>
        </p:nvSpPr>
        <p:spPr>
          <a:xfrm>
            <a:off x="0" y="1574878"/>
            <a:ext cx="12192000" cy="62853"/>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D966"/>
              </a:solidFill>
              <a:latin typeface="Calibri"/>
              <a:ea typeface="Calibri"/>
              <a:cs typeface="Calibri"/>
              <a:sym typeface="Calibri"/>
            </a:endParaRPr>
          </a:p>
        </p:txBody>
      </p:sp>
      <p:sp>
        <p:nvSpPr>
          <p:cNvPr id="237" name="Google Shape;237;p25"/>
          <p:cNvSpPr/>
          <p:nvPr/>
        </p:nvSpPr>
        <p:spPr>
          <a:xfrm>
            <a:off x="0" y="1476605"/>
            <a:ext cx="12192000" cy="62853"/>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00"/>
              </a:solidFill>
              <a:latin typeface="Calibri"/>
              <a:ea typeface="Calibri"/>
              <a:cs typeface="Calibri"/>
              <a:sym typeface="Calibri"/>
            </a:endParaRPr>
          </a:p>
        </p:txBody>
      </p:sp>
      <p:pic>
        <p:nvPicPr>
          <p:cNvPr id="238" name="Google Shape;238;p25"/>
          <p:cNvPicPr preferRelativeResize="0"/>
          <p:nvPr/>
        </p:nvPicPr>
        <p:blipFill rotWithShape="1">
          <a:blip r:embed="rId3">
            <a:alphaModFix/>
          </a:blip>
          <a:srcRect/>
          <a:stretch/>
        </p:blipFill>
        <p:spPr>
          <a:xfrm>
            <a:off x="10089592" y="6003967"/>
            <a:ext cx="1932020" cy="647227"/>
          </a:xfrm>
          <a:prstGeom prst="rect">
            <a:avLst/>
          </a:prstGeom>
          <a:noFill/>
          <a:ln>
            <a:noFill/>
          </a:ln>
        </p:spPr>
      </p:pic>
      <p:sp>
        <p:nvSpPr>
          <p:cNvPr id="239" name="Google Shape;239;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38A8"/>
              </a:buClr>
              <a:buSzPts val="4400"/>
              <a:buFont typeface="Calibri"/>
              <a:buNone/>
            </a:pPr>
            <a:r>
              <a:rPr lang="en-US" sz="4400" b="0" i="0" u="none" strike="noStrike" cap="none">
                <a:solidFill>
                  <a:srgbClr val="0038A8"/>
                </a:solidFill>
                <a:latin typeface="Calibri"/>
                <a:ea typeface="Calibri"/>
                <a:cs typeface="Calibri"/>
                <a:sym typeface="Calibri"/>
              </a:rPr>
              <a:t>Social Anxiety Disorder (SAD)</a:t>
            </a:r>
            <a:endParaRPr/>
          </a:p>
        </p:txBody>
      </p:sp>
      <p:sp>
        <p:nvSpPr>
          <p:cNvPr id="240" name="Google Shape;240;p25"/>
          <p:cNvSpPr txBox="1">
            <a:spLocks noGrp="1"/>
          </p:cNvSpPr>
          <p:nvPr>
            <p:ph type="body" idx="1"/>
          </p:nvPr>
        </p:nvSpPr>
        <p:spPr>
          <a:xfrm>
            <a:off x="821490" y="2506662"/>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lt1"/>
              </a:buClr>
              <a:buSzPts val="3200"/>
              <a:buFont typeface="Arial"/>
              <a:buChar char="•"/>
            </a:pPr>
            <a:r>
              <a:rPr lang="en-US" sz="3200" b="0" i="0" u="none" strike="noStrike" cap="none">
                <a:solidFill>
                  <a:schemeClr val="lt1"/>
                </a:solidFill>
                <a:latin typeface="Calibri"/>
                <a:ea typeface="Calibri"/>
                <a:cs typeface="Calibri"/>
                <a:sym typeface="Calibri"/>
              </a:rPr>
              <a:t>Children and teens with Social Anxiety Disorder have an  excessive and persistent fear of  social and/or  performance situations such as school parties, athletic activities, and more.   These children constantly feel “on stage.”  Being a quiet or shy child is not the same</a:t>
            </a:r>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lt1"/>
              </a:solidFill>
              <a:latin typeface="Calibri"/>
              <a:ea typeface="Calibri"/>
              <a:cs typeface="Calibri"/>
              <a:sym typeface="Calibri"/>
            </a:endParaRPr>
          </a:p>
          <a:p>
            <a:pPr marL="228600" marR="0" lvl="0" indent="-228600" algn="l" rtl="0">
              <a:lnSpc>
                <a:spcPct val="90000"/>
              </a:lnSpc>
              <a:spcBef>
                <a:spcPts val="1000"/>
              </a:spcBef>
              <a:spcAft>
                <a:spcPts val="0"/>
              </a:spcAft>
              <a:buClr>
                <a:schemeClr val="lt1"/>
              </a:buClr>
              <a:buSzPts val="2800"/>
              <a:buFont typeface="Arial"/>
              <a:buChar char="•"/>
            </a:pPr>
            <a:r>
              <a:rPr lang="en-US" sz="2800" b="0" i="0" u="sng" strike="noStrike" cap="none">
                <a:solidFill>
                  <a:schemeClr val="hlink"/>
                </a:solidFill>
                <a:latin typeface="Calibri"/>
                <a:ea typeface="Calibri"/>
                <a:cs typeface="Calibri"/>
                <a:sym typeface="Calibri"/>
                <a:hlinkClick r:id="rId4"/>
              </a:rPr>
              <a:t>Learn more at DSM</a:t>
            </a:r>
            <a:r>
              <a:rPr lang="en-US" sz="2800" b="0" i="0" u="none" strike="noStrike" cap="none">
                <a:solidFill>
                  <a:schemeClr val="lt1"/>
                </a:solidFill>
                <a:latin typeface="Calibri"/>
                <a:ea typeface="Calibri"/>
                <a:cs typeface="Calibri"/>
                <a:sym typeface="Calibri"/>
              </a:rPr>
              <a:t>      </a:t>
            </a:r>
            <a:r>
              <a:rPr lang="en-US" sz="2800" b="0" i="0" u="sng" strike="noStrike" cap="none">
                <a:solidFill>
                  <a:schemeClr val="hlink"/>
                </a:solidFill>
                <a:latin typeface="Calibri"/>
                <a:ea typeface="Calibri"/>
                <a:cs typeface="Calibri"/>
                <a:sym typeface="Calibri"/>
                <a:hlinkClick r:id="rId5"/>
              </a:rPr>
              <a:t>AnxietyBC</a:t>
            </a:r>
            <a:endParaRPr sz="2800" b="0" i="0" u="none" strike="noStrike" cap="none">
              <a:solidFill>
                <a:schemeClr val="lt1"/>
              </a:solidFill>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6"/>
          <p:cNvSpPr/>
          <p:nvPr/>
        </p:nvSpPr>
        <p:spPr>
          <a:xfrm>
            <a:off x="0" y="6470"/>
            <a:ext cx="12192000" cy="1898646"/>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46" name="Google Shape;246;p26"/>
          <p:cNvSpPr/>
          <p:nvPr/>
        </p:nvSpPr>
        <p:spPr>
          <a:xfrm>
            <a:off x="0" y="1673151"/>
            <a:ext cx="12192000" cy="599620"/>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D966"/>
              </a:solidFill>
              <a:latin typeface="Calibri"/>
              <a:ea typeface="Calibri"/>
              <a:cs typeface="Calibri"/>
              <a:sym typeface="Calibri"/>
            </a:endParaRPr>
          </a:p>
        </p:txBody>
      </p:sp>
      <p:sp>
        <p:nvSpPr>
          <p:cNvPr id="247" name="Google Shape;247;p26"/>
          <p:cNvSpPr/>
          <p:nvPr/>
        </p:nvSpPr>
        <p:spPr>
          <a:xfrm>
            <a:off x="0" y="1574878"/>
            <a:ext cx="12192000" cy="62853"/>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D966"/>
              </a:solidFill>
              <a:latin typeface="Calibri"/>
              <a:ea typeface="Calibri"/>
              <a:cs typeface="Calibri"/>
              <a:sym typeface="Calibri"/>
            </a:endParaRPr>
          </a:p>
        </p:txBody>
      </p:sp>
      <p:sp>
        <p:nvSpPr>
          <p:cNvPr id="248" name="Google Shape;248;p26"/>
          <p:cNvSpPr/>
          <p:nvPr/>
        </p:nvSpPr>
        <p:spPr>
          <a:xfrm>
            <a:off x="0" y="1476605"/>
            <a:ext cx="12192000" cy="62853"/>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00"/>
              </a:solidFill>
              <a:latin typeface="Calibri"/>
              <a:ea typeface="Calibri"/>
              <a:cs typeface="Calibri"/>
              <a:sym typeface="Calibri"/>
            </a:endParaRPr>
          </a:p>
        </p:txBody>
      </p:sp>
      <p:pic>
        <p:nvPicPr>
          <p:cNvPr id="249" name="Google Shape;249;p26"/>
          <p:cNvPicPr preferRelativeResize="0"/>
          <p:nvPr/>
        </p:nvPicPr>
        <p:blipFill rotWithShape="1">
          <a:blip r:embed="rId3">
            <a:alphaModFix/>
          </a:blip>
          <a:srcRect/>
          <a:stretch/>
        </p:blipFill>
        <p:spPr>
          <a:xfrm>
            <a:off x="10089592" y="6003967"/>
            <a:ext cx="1932020" cy="647227"/>
          </a:xfrm>
          <a:prstGeom prst="rect">
            <a:avLst/>
          </a:prstGeom>
          <a:noFill/>
          <a:ln>
            <a:noFill/>
          </a:ln>
        </p:spPr>
      </p:pic>
      <p:sp>
        <p:nvSpPr>
          <p:cNvPr id="250" name="Google Shape;25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38A8"/>
              </a:buClr>
              <a:buSzPts val="4400"/>
              <a:buFont typeface="Calibri"/>
              <a:buNone/>
            </a:pPr>
            <a:r>
              <a:rPr lang="en-US" sz="4400" b="0" i="0" u="none" strike="noStrike" cap="none">
                <a:solidFill>
                  <a:srgbClr val="0038A8"/>
                </a:solidFill>
                <a:latin typeface="Calibri"/>
                <a:ea typeface="Calibri"/>
                <a:cs typeface="Calibri"/>
                <a:sym typeface="Calibri"/>
              </a:rPr>
              <a:t>Panic Disorder</a:t>
            </a:r>
            <a:endParaRPr/>
          </a:p>
        </p:txBody>
      </p:sp>
      <p:sp>
        <p:nvSpPr>
          <p:cNvPr id="251" name="Google Shape;251;p26"/>
          <p:cNvSpPr txBox="1">
            <a:spLocks noGrp="1"/>
          </p:cNvSpPr>
          <p:nvPr>
            <p:ph type="body" idx="1"/>
          </p:nvPr>
        </p:nvSpPr>
        <p:spPr>
          <a:xfrm>
            <a:off x="838200" y="2506662"/>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lt1"/>
              </a:buClr>
              <a:buSzPts val="3200"/>
              <a:buFont typeface="Arial"/>
              <a:buChar char="•"/>
            </a:pPr>
            <a:r>
              <a:rPr lang="en-US" sz="3200" b="0" i="0" u="none" strike="noStrike" cap="none">
                <a:solidFill>
                  <a:schemeClr val="lt1"/>
                </a:solidFill>
                <a:latin typeface="Calibri"/>
                <a:ea typeface="Calibri"/>
                <a:cs typeface="Calibri"/>
                <a:sym typeface="Calibri"/>
              </a:rPr>
              <a:t>“Children and adolescents with panic disorder have unexpected and repeated periods of intense fear or discomfort, along with other symptoms such as a racing heartbeat or feeling short of breath. These periods are called "panic attacks" and last minutes to hours. Panic attacks frequently develop without warning” (AAOCAP, 2013) </a:t>
            </a:r>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lt1"/>
              </a:solidFill>
              <a:latin typeface="Calibri"/>
              <a:ea typeface="Calibri"/>
              <a:cs typeface="Calibri"/>
              <a:sym typeface="Calibri"/>
            </a:endParaRPr>
          </a:p>
          <a:p>
            <a:pPr marL="0" marR="0" lvl="0" indent="0" algn="l" rtl="0">
              <a:lnSpc>
                <a:spcPct val="90000"/>
              </a:lnSpc>
              <a:spcBef>
                <a:spcPts val="1000"/>
              </a:spcBef>
              <a:spcAft>
                <a:spcPts val="0"/>
              </a:spcAft>
              <a:buClr>
                <a:schemeClr val="lt1"/>
              </a:buClr>
              <a:buSzPts val="2800"/>
              <a:buFont typeface="Arial"/>
              <a:buNone/>
            </a:pPr>
            <a:r>
              <a:rPr lang="en-US" sz="2800" b="0" i="0" u="sng" strike="noStrike" cap="none">
                <a:solidFill>
                  <a:schemeClr val="hlink"/>
                </a:solidFill>
                <a:latin typeface="Calibri"/>
                <a:ea typeface="Calibri"/>
                <a:cs typeface="Calibri"/>
                <a:sym typeface="Calibri"/>
                <a:hlinkClick r:id="rId4"/>
              </a:rPr>
              <a:t>Learn more DSM</a:t>
            </a:r>
            <a:r>
              <a:rPr lang="en-US" sz="2800" b="0" i="0" u="none" strike="noStrike" cap="none">
                <a:solidFill>
                  <a:schemeClr val="lt1"/>
                </a:solidFill>
                <a:latin typeface="Calibri"/>
                <a:ea typeface="Calibri"/>
                <a:cs typeface="Calibri"/>
                <a:sym typeface="Calibri"/>
              </a:rPr>
              <a:t>    </a:t>
            </a:r>
            <a:r>
              <a:rPr lang="en-US" sz="2800" b="0" i="0" u="sng" strike="noStrike" cap="none">
                <a:solidFill>
                  <a:schemeClr val="hlink"/>
                </a:solidFill>
                <a:latin typeface="Calibri"/>
                <a:ea typeface="Calibri"/>
                <a:cs typeface="Calibri"/>
                <a:sym typeface="Calibri"/>
                <a:hlinkClick r:id="rId5"/>
              </a:rPr>
              <a:t>AAOCAP </a:t>
            </a:r>
            <a:endParaRPr sz="2800" b="0" i="0" u="none" strike="noStrike" cap="none">
              <a:solidFill>
                <a:schemeClr val="lt1"/>
              </a:solidFill>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7"/>
          <p:cNvSpPr/>
          <p:nvPr/>
        </p:nvSpPr>
        <p:spPr>
          <a:xfrm>
            <a:off x="0" y="6470"/>
            <a:ext cx="12192000" cy="1898646"/>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57" name="Google Shape;257;p27"/>
          <p:cNvSpPr/>
          <p:nvPr/>
        </p:nvSpPr>
        <p:spPr>
          <a:xfrm>
            <a:off x="0" y="1673151"/>
            <a:ext cx="12192000" cy="599620"/>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D966"/>
              </a:solidFill>
              <a:latin typeface="Calibri"/>
              <a:ea typeface="Calibri"/>
              <a:cs typeface="Calibri"/>
              <a:sym typeface="Calibri"/>
            </a:endParaRPr>
          </a:p>
        </p:txBody>
      </p:sp>
      <p:sp>
        <p:nvSpPr>
          <p:cNvPr id="258" name="Google Shape;258;p27"/>
          <p:cNvSpPr/>
          <p:nvPr/>
        </p:nvSpPr>
        <p:spPr>
          <a:xfrm>
            <a:off x="0" y="1574878"/>
            <a:ext cx="12192000" cy="62853"/>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D966"/>
              </a:solidFill>
              <a:latin typeface="Calibri"/>
              <a:ea typeface="Calibri"/>
              <a:cs typeface="Calibri"/>
              <a:sym typeface="Calibri"/>
            </a:endParaRPr>
          </a:p>
        </p:txBody>
      </p:sp>
      <p:sp>
        <p:nvSpPr>
          <p:cNvPr id="259" name="Google Shape;259;p27"/>
          <p:cNvSpPr/>
          <p:nvPr/>
        </p:nvSpPr>
        <p:spPr>
          <a:xfrm>
            <a:off x="0" y="1476605"/>
            <a:ext cx="12192000" cy="62853"/>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00"/>
              </a:solidFill>
              <a:latin typeface="Calibri"/>
              <a:ea typeface="Calibri"/>
              <a:cs typeface="Calibri"/>
              <a:sym typeface="Calibri"/>
            </a:endParaRPr>
          </a:p>
        </p:txBody>
      </p:sp>
      <p:pic>
        <p:nvPicPr>
          <p:cNvPr id="260" name="Google Shape;260;p27"/>
          <p:cNvPicPr preferRelativeResize="0"/>
          <p:nvPr/>
        </p:nvPicPr>
        <p:blipFill rotWithShape="1">
          <a:blip r:embed="rId3">
            <a:alphaModFix/>
          </a:blip>
          <a:srcRect/>
          <a:stretch/>
        </p:blipFill>
        <p:spPr>
          <a:xfrm>
            <a:off x="10089592" y="6003967"/>
            <a:ext cx="1932020" cy="647227"/>
          </a:xfrm>
          <a:prstGeom prst="rect">
            <a:avLst/>
          </a:prstGeom>
          <a:noFill/>
          <a:ln>
            <a:noFill/>
          </a:ln>
        </p:spPr>
      </p:pic>
      <p:sp>
        <p:nvSpPr>
          <p:cNvPr id="261" name="Google Shape;261;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38A8"/>
              </a:buClr>
              <a:buSzPts val="4400"/>
              <a:buFont typeface="Calibri"/>
              <a:buNone/>
            </a:pPr>
            <a:r>
              <a:rPr lang="en-US" sz="4400" b="0" i="0" u="none" strike="noStrike" cap="none">
                <a:solidFill>
                  <a:srgbClr val="0038A8"/>
                </a:solidFill>
                <a:latin typeface="Calibri"/>
                <a:ea typeface="Calibri"/>
                <a:cs typeface="Calibri"/>
                <a:sym typeface="Calibri"/>
              </a:rPr>
              <a:t>Chronic Compulsive Disorder</a:t>
            </a:r>
            <a:endParaRPr/>
          </a:p>
        </p:txBody>
      </p:sp>
      <p:sp>
        <p:nvSpPr>
          <p:cNvPr id="262" name="Google Shape;262;p27"/>
          <p:cNvSpPr txBox="1">
            <a:spLocks noGrp="1"/>
          </p:cNvSpPr>
          <p:nvPr>
            <p:ph type="body" idx="1"/>
          </p:nvPr>
        </p:nvSpPr>
        <p:spPr>
          <a:xfrm>
            <a:off x="838200" y="2506662"/>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lt1"/>
              </a:buClr>
              <a:buSzPts val="3200"/>
              <a:buFont typeface="Arial"/>
              <a:buChar char="•"/>
            </a:pPr>
            <a:r>
              <a:rPr lang="en-US" sz="3200" b="0" i="0" u="none" strike="noStrike" cap="none">
                <a:solidFill>
                  <a:schemeClr val="lt1"/>
                </a:solidFill>
                <a:latin typeface="Calibri"/>
                <a:ea typeface="Calibri"/>
                <a:cs typeface="Calibri"/>
                <a:sym typeface="Calibri"/>
              </a:rPr>
              <a:t>“Obsessive-compulsive disorder (OCD) is a condition that causes kids to have unwanted thoughts, feelings, and fears. These are called </a:t>
            </a:r>
            <a:r>
              <a:rPr lang="en-US" sz="3200" b="1" i="0" u="none" strike="noStrike" cap="none">
                <a:solidFill>
                  <a:schemeClr val="lt1"/>
                </a:solidFill>
                <a:latin typeface="Calibri"/>
                <a:ea typeface="Calibri"/>
                <a:cs typeface="Calibri"/>
                <a:sym typeface="Calibri"/>
              </a:rPr>
              <a:t>obsessions</a:t>
            </a:r>
            <a:r>
              <a:rPr lang="en-US" sz="3200" b="0" i="0" u="none" strike="noStrike" cap="none">
                <a:solidFill>
                  <a:schemeClr val="lt1"/>
                </a:solidFill>
                <a:latin typeface="Calibri"/>
                <a:ea typeface="Calibri"/>
                <a:cs typeface="Calibri"/>
                <a:sym typeface="Calibri"/>
              </a:rPr>
              <a:t>, and they can make kids feel anxious. To relieve the obsessions and anxiety, OCD leads kids to do behaviors called </a:t>
            </a:r>
            <a:r>
              <a:rPr lang="en-US" sz="3200" b="1" i="0" u="none" strike="noStrike" cap="none">
                <a:solidFill>
                  <a:schemeClr val="lt1"/>
                </a:solidFill>
                <a:latin typeface="Calibri"/>
                <a:ea typeface="Calibri"/>
                <a:cs typeface="Calibri"/>
                <a:sym typeface="Calibri"/>
              </a:rPr>
              <a:t>compulsions</a:t>
            </a:r>
            <a:r>
              <a:rPr lang="en-US" sz="3200" b="0" i="0" u="none" strike="noStrike" cap="none">
                <a:solidFill>
                  <a:schemeClr val="lt1"/>
                </a:solidFill>
                <a:latin typeface="Calibri"/>
                <a:ea typeface="Calibri"/>
                <a:cs typeface="Calibri"/>
                <a:sym typeface="Calibri"/>
              </a:rPr>
              <a:t> (also called </a:t>
            </a:r>
            <a:r>
              <a:rPr lang="en-US" sz="3200" b="1" i="0" u="none" strike="noStrike" cap="none">
                <a:solidFill>
                  <a:schemeClr val="lt1"/>
                </a:solidFill>
                <a:latin typeface="Calibri"/>
                <a:ea typeface="Calibri"/>
                <a:cs typeface="Calibri"/>
                <a:sym typeface="Calibri"/>
              </a:rPr>
              <a:t>rituals</a:t>
            </a:r>
            <a:r>
              <a:rPr lang="en-US" sz="3200" b="0" i="0" u="none" strike="noStrike" cap="none">
                <a:solidFill>
                  <a:schemeClr val="lt1"/>
                </a:solidFill>
                <a:latin typeface="Calibri"/>
                <a:ea typeface="Calibri"/>
                <a:cs typeface="Calibri"/>
                <a:sym typeface="Calibri"/>
              </a:rPr>
              <a:t>)” (Kids Health, n.d.)</a:t>
            </a:r>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8"/>
          <p:cNvSpPr/>
          <p:nvPr/>
        </p:nvSpPr>
        <p:spPr>
          <a:xfrm>
            <a:off x="0" y="6470"/>
            <a:ext cx="12192000" cy="1898646"/>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68" name="Google Shape;268;p28"/>
          <p:cNvSpPr/>
          <p:nvPr/>
        </p:nvSpPr>
        <p:spPr>
          <a:xfrm>
            <a:off x="0" y="1673151"/>
            <a:ext cx="12192000" cy="599620"/>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D966"/>
              </a:solidFill>
              <a:latin typeface="Calibri"/>
              <a:ea typeface="Calibri"/>
              <a:cs typeface="Calibri"/>
              <a:sym typeface="Calibri"/>
            </a:endParaRPr>
          </a:p>
        </p:txBody>
      </p:sp>
      <p:sp>
        <p:nvSpPr>
          <p:cNvPr id="269" name="Google Shape;269;p28"/>
          <p:cNvSpPr/>
          <p:nvPr/>
        </p:nvSpPr>
        <p:spPr>
          <a:xfrm>
            <a:off x="0" y="1574878"/>
            <a:ext cx="12192000" cy="62853"/>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D966"/>
              </a:solidFill>
              <a:latin typeface="Calibri"/>
              <a:ea typeface="Calibri"/>
              <a:cs typeface="Calibri"/>
              <a:sym typeface="Calibri"/>
            </a:endParaRPr>
          </a:p>
        </p:txBody>
      </p:sp>
      <p:sp>
        <p:nvSpPr>
          <p:cNvPr id="270" name="Google Shape;270;p28"/>
          <p:cNvSpPr/>
          <p:nvPr/>
        </p:nvSpPr>
        <p:spPr>
          <a:xfrm>
            <a:off x="0" y="1476605"/>
            <a:ext cx="12192000" cy="62853"/>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00"/>
              </a:solidFill>
              <a:latin typeface="Calibri"/>
              <a:ea typeface="Calibri"/>
              <a:cs typeface="Calibri"/>
              <a:sym typeface="Calibri"/>
            </a:endParaRPr>
          </a:p>
        </p:txBody>
      </p:sp>
      <p:pic>
        <p:nvPicPr>
          <p:cNvPr id="271" name="Google Shape;271;p28"/>
          <p:cNvPicPr preferRelativeResize="0"/>
          <p:nvPr/>
        </p:nvPicPr>
        <p:blipFill rotWithShape="1">
          <a:blip r:embed="rId3">
            <a:alphaModFix/>
          </a:blip>
          <a:srcRect/>
          <a:stretch/>
        </p:blipFill>
        <p:spPr>
          <a:xfrm>
            <a:off x="10089592" y="6003967"/>
            <a:ext cx="1932020" cy="647227"/>
          </a:xfrm>
          <a:prstGeom prst="rect">
            <a:avLst/>
          </a:prstGeom>
          <a:noFill/>
          <a:ln>
            <a:noFill/>
          </a:ln>
        </p:spPr>
      </p:pic>
      <p:sp>
        <p:nvSpPr>
          <p:cNvPr id="272" name="Google Shape;272;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38A8"/>
              </a:buClr>
              <a:buSzPts val="4400"/>
              <a:buFont typeface="Calibri"/>
              <a:buNone/>
            </a:pPr>
            <a:r>
              <a:rPr lang="en-US" sz="4400" b="0" i="0" u="none" strike="noStrike" cap="none">
                <a:solidFill>
                  <a:srgbClr val="0038A8"/>
                </a:solidFill>
                <a:latin typeface="Calibri"/>
                <a:ea typeface="Calibri"/>
                <a:cs typeface="Calibri"/>
                <a:sym typeface="Calibri"/>
              </a:rPr>
              <a:t>Obsessions</a:t>
            </a:r>
            <a:endParaRPr/>
          </a:p>
        </p:txBody>
      </p:sp>
      <p:sp>
        <p:nvSpPr>
          <p:cNvPr id="273" name="Google Shape;273;p28"/>
          <p:cNvSpPr txBox="1">
            <a:spLocks noGrp="1"/>
          </p:cNvSpPr>
          <p:nvPr>
            <p:ph type="body" idx="1"/>
          </p:nvPr>
        </p:nvSpPr>
        <p:spPr>
          <a:xfrm>
            <a:off x="838200" y="2506662"/>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lt1"/>
              </a:buClr>
              <a:buSzPts val="3200"/>
              <a:buFont typeface="Arial"/>
              <a:buChar char="•"/>
            </a:pPr>
            <a:r>
              <a:rPr lang="en-US" sz="3200" b="0" i="0" u="none" strike="noStrike" cap="none">
                <a:solidFill>
                  <a:schemeClr val="lt1"/>
                </a:solidFill>
                <a:latin typeface="Calibri"/>
                <a:ea typeface="Calibri"/>
                <a:cs typeface="Calibri"/>
                <a:sym typeface="Calibri"/>
              </a:rPr>
              <a:t>Fears that kids with OCD can’t stop thinking about. They may realize  their thoughts don’t make sense, but they still feel anxious about certain things. </a:t>
            </a:r>
            <a:endParaRPr/>
          </a:p>
          <a:p>
            <a:pPr marL="228600" marR="0" lvl="0" indent="-25400" algn="l" rtl="0">
              <a:lnSpc>
                <a:spcPct val="90000"/>
              </a:lnSpc>
              <a:spcBef>
                <a:spcPts val="1000"/>
              </a:spcBef>
              <a:spcAft>
                <a:spcPts val="0"/>
              </a:spcAft>
              <a:buClr>
                <a:schemeClr val="dk1"/>
              </a:buClr>
              <a:buSzPts val="3200"/>
              <a:buFont typeface="Arial"/>
              <a:buNone/>
            </a:pPr>
            <a:endParaRPr sz="3200" b="0" i="0" u="none" strike="noStrike" cap="none">
              <a:solidFill>
                <a:schemeClr val="lt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3200"/>
              <a:buFont typeface="Arial"/>
              <a:buNone/>
            </a:pPr>
            <a:endParaRPr sz="3200" b="0" i="0" u="none" strike="noStrike" cap="none">
              <a:solidFill>
                <a:schemeClr val="lt1"/>
              </a:solidFill>
              <a:latin typeface="Calibri"/>
              <a:ea typeface="Calibri"/>
              <a:cs typeface="Calibri"/>
              <a:sym typeface="Calibri"/>
            </a:endParaRPr>
          </a:p>
          <a:p>
            <a:pPr marL="0" marR="0" lvl="0" indent="0" algn="l" rtl="0">
              <a:lnSpc>
                <a:spcPct val="90000"/>
              </a:lnSpc>
              <a:spcBef>
                <a:spcPts val="1000"/>
              </a:spcBef>
              <a:spcAft>
                <a:spcPts val="0"/>
              </a:spcAft>
              <a:buClr>
                <a:schemeClr val="lt1"/>
              </a:buClr>
              <a:buSzPts val="3200"/>
              <a:buFont typeface="Arial"/>
              <a:buNone/>
            </a:pPr>
            <a:r>
              <a:rPr lang="en-US" sz="3200" b="0" i="0" u="sng" strike="noStrike" cap="none">
                <a:solidFill>
                  <a:schemeClr val="hlink"/>
                </a:solidFill>
                <a:latin typeface="Calibri"/>
                <a:ea typeface="Calibri"/>
                <a:cs typeface="Calibri"/>
                <a:sym typeface="Calibri"/>
                <a:hlinkClick r:id="rId4"/>
              </a:rPr>
              <a:t>Learn more at Kids Health</a:t>
            </a:r>
            <a:r>
              <a:rPr lang="en-US" sz="3200" b="0" i="0" u="none" strike="noStrike" cap="none">
                <a:solidFill>
                  <a:schemeClr val="lt1"/>
                </a:solidFill>
                <a:latin typeface="Calibri"/>
                <a:ea typeface="Calibri"/>
                <a:cs typeface="Calibri"/>
                <a:sym typeface="Calibri"/>
              </a:rPr>
              <a:t>     </a:t>
            </a:r>
            <a:r>
              <a:rPr lang="en-US" sz="3200" b="0" i="0" u="sng" strike="noStrike" cap="none">
                <a:solidFill>
                  <a:schemeClr val="hlink"/>
                </a:solidFill>
                <a:latin typeface="Calibri"/>
                <a:ea typeface="Calibri"/>
                <a:cs typeface="Calibri"/>
                <a:sym typeface="Calibri"/>
                <a:hlinkClick r:id="rId5"/>
              </a:rPr>
              <a:t>Learn more at DSM</a:t>
            </a:r>
            <a:endParaRPr sz="3200" b="0" i="0" u="none" strike="noStrike" cap="none">
              <a:solidFill>
                <a:schemeClr val="lt1"/>
              </a:solidFill>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9"/>
          <p:cNvSpPr/>
          <p:nvPr/>
        </p:nvSpPr>
        <p:spPr>
          <a:xfrm>
            <a:off x="0" y="6470"/>
            <a:ext cx="12192000" cy="1898646"/>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79" name="Google Shape;279;p29"/>
          <p:cNvSpPr/>
          <p:nvPr/>
        </p:nvSpPr>
        <p:spPr>
          <a:xfrm>
            <a:off x="0" y="1673151"/>
            <a:ext cx="12192000" cy="599620"/>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D966"/>
              </a:solidFill>
              <a:latin typeface="Calibri"/>
              <a:ea typeface="Calibri"/>
              <a:cs typeface="Calibri"/>
              <a:sym typeface="Calibri"/>
            </a:endParaRPr>
          </a:p>
        </p:txBody>
      </p:sp>
      <p:sp>
        <p:nvSpPr>
          <p:cNvPr id="280" name="Google Shape;280;p29"/>
          <p:cNvSpPr/>
          <p:nvPr/>
        </p:nvSpPr>
        <p:spPr>
          <a:xfrm>
            <a:off x="0" y="1574878"/>
            <a:ext cx="12192000" cy="62853"/>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D966"/>
              </a:solidFill>
              <a:latin typeface="Calibri"/>
              <a:ea typeface="Calibri"/>
              <a:cs typeface="Calibri"/>
              <a:sym typeface="Calibri"/>
            </a:endParaRPr>
          </a:p>
        </p:txBody>
      </p:sp>
      <p:sp>
        <p:nvSpPr>
          <p:cNvPr id="281" name="Google Shape;281;p29"/>
          <p:cNvSpPr/>
          <p:nvPr/>
        </p:nvSpPr>
        <p:spPr>
          <a:xfrm>
            <a:off x="0" y="1476605"/>
            <a:ext cx="12192000" cy="62853"/>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00"/>
              </a:solidFill>
              <a:latin typeface="Calibri"/>
              <a:ea typeface="Calibri"/>
              <a:cs typeface="Calibri"/>
              <a:sym typeface="Calibri"/>
            </a:endParaRPr>
          </a:p>
        </p:txBody>
      </p:sp>
      <p:pic>
        <p:nvPicPr>
          <p:cNvPr id="282" name="Google Shape;282;p29"/>
          <p:cNvPicPr preferRelativeResize="0"/>
          <p:nvPr/>
        </p:nvPicPr>
        <p:blipFill rotWithShape="1">
          <a:blip r:embed="rId3">
            <a:alphaModFix/>
          </a:blip>
          <a:srcRect/>
          <a:stretch/>
        </p:blipFill>
        <p:spPr>
          <a:xfrm>
            <a:off x="10089592" y="6003967"/>
            <a:ext cx="1932020" cy="647227"/>
          </a:xfrm>
          <a:prstGeom prst="rect">
            <a:avLst/>
          </a:prstGeom>
          <a:noFill/>
          <a:ln>
            <a:noFill/>
          </a:ln>
        </p:spPr>
      </p:pic>
      <p:sp>
        <p:nvSpPr>
          <p:cNvPr id="283" name="Google Shape;283;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38A8"/>
              </a:buClr>
              <a:buSzPts val="4400"/>
              <a:buFont typeface="Calibri"/>
              <a:buNone/>
            </a:pPr>
            <a:r>
              <a:rPr lang="en-US" sz="4400" b="0" i="0" u="none" strike="noStrike" cap="none">
                <a:solidFill>
                  <a:srgbClr val="0038A8"/>
                </a:solidFill>
                <a:latin typeface="Calibri"/>
                <a:ea typeface="Calibri"/>
                <a:cs typeface="Calibri"/>
                <a:sym typeface="Calibri"/>
              </a:rPr>
              <a:t>Compulsions</a:t>
            </a:r>
            <a:endParaRPr/>
          </a:p>
        </p:txBody>
      </p:sp>
      <p:sp>
        <p:nvSpPr>
          <p:cNvPr id="284" name="Google Shape;284;p29"/>
          <p:cNvSpPr txBox="1">
            <a:spLocks noGrp="1"/>
          </p:cNvSpPr>
          <p:nvPr>
            <p:ph type="body" idx="1"/>
          </p:nvPr>
        </p:nvSpPr>
        <p:spPr>
          <a:xfrm>
            <a:off x="838200" y="2506662"/>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lt1"/>
              </a:buClr>
              <a:buSzPts val="3200"/>
              <a:buFont typeface="Arial"/>
              <a:buChar char="•"/>
            </a:pPr>
            <a:r>
              <a:rPr lang="en-US" sz="3200" b="1" i="0" u="none" strike="noStrike" cap="none">
                <a:solidFill>
                  <a:schemeClr val="lt1"/>
                </a:solidFill>
                <a:latin typeface="Calibri"/>
                <a:ea typeface="Calibri"/>
                <a:cs typeface="Calibri"/>
                <a:sym typeface="Calibri"/>
              </a:rPr>
              <a:t>“Compulsions </a:t>
            </a:r>
            <a:r>
              <a:rPr lang="en-US" sz="3200" b="0" i="0" u="none" strike="noStrike" cap="none">
                <a:solidFill>
                  <a:schemeClr val="lt1"/>
                </a:solidFill>
                <a:latin typeface="Calibri"/>
                <a:ea typeface="Calibri"/>
                <a:cs typeface="Calibri"/>
                <a:sym typeface="Calibri"/>
              </a:rPr>
              <a:t>(rituals) are behaviors that kids with OCD do repeatedly. OCD causes kids to feel they </a:t>
            </a:r>
            <a:r>
              <a:rPr lang="en-US" sz="3200" b="0" i="1" u="none" strike="noStrike" cap="none">
                <a:solidFill>
                  <a:schemeClr val="lt1"/>
                </a:solidFill>
                <a:latin typeface="Calibri"/>
                <a:ea typeface="Calibri"/>
                <a:cs typeface="Calibri"/>
                <a:sym typeface="Calibri"/>
              </a:rPr>
              <a:t>have</a:t>
            </a:r>
            <a:r>
              <a:rPr lang="en-US" sz="3200" b="0" i="0" u="none" strike="noStrike" cap="none">
                <a:solidFill>
                  <a:schemeClr val="lt1"/>
                </a:solidFill>
                <a:latin typeface="Calibri"/>
                <a:ea typeface="Calibri"/>
                <a:cs typeface="Calibri"/>
                <a:sym typeface="Calibri"/>
              </a:rPr>
              <a:t> to do rituals to "make sure" things are clean, safe, in order, even, or just right. To kids with OCD, rituals seem to have the power to prevent bad things from happening” (Kids Health, n.d.).</a:t>
            </a:r>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r>
              <a:rPr lang="en-US" sz="2800" b="0" i="0" u="sng" strike="noStrike" cap="none">
                <a:solidFill>
                  <a:schemeClr val="hlink"/>
                </a:solidFill>
                <a:latin typeface="Calibri"/>
                <a:ea typeface="Calibri"/>
                <a:cs typeface="Calibri"/>
                <a:sym typeface="Calibri"/>
                <a:hlinkClick r:id="rId4"/>
              </a:rPr>
              <a:t>Learn more at DSM</a:t>
            </a:r>
            <a:r>
              <a:rPr lang="en-US" sz="2800" b="0" i="0" u="none" strike="noStrike" cap="none">
                <a:solidFill>
                  <a:schemeClr val="dk1"/>
                </a:solidFill>
                <a:latin typeface="Calibri"/>
                <a:ea typeface="Calibri"/>
                <a:cs typeface="Calibri"/>
                <a:sym typeface="Calibri"/>
              </a:rPr>
              <a:t>   </a:t>
            </a:r>
            <a:r>
              <a:rPr lang="en-US" sz="2800" b="0" i="0" u="sng" strike="noStrike" cap="none">
                <a:solidFill>
                  <a:schemeClr val="hlink"/>
                </a:solidFill>
                <a:latin typeface="Calibri"/>
                <a:ea typeface="Calibri"/>
                <a:cs typeface="Calibri"/>
                <a:sym typeface="Calibri"/>
                <a:hlinkClick r:id="rId5"/>
              </a:rPr>
              <a:t>Learn more at Kids Health</a:t>
            </a:r>
            <a:endParaRPr sz="2800" b="0" i="0" u="none" strike="noStrike" cap="none">
              <a:solidFill>
                <a:schemeClr val="dk1"/>
              </a:solidFill>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0"/>
          <p:cNvSpPr/>
          <p:nvPr/>
        </p:nvSpPr>
        <p:spPr>
          <a:xfrm>
            <a:off x="0" y="6470"/>
            <a:ext cx="12192000" cy="1898646"/>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90" name="Google Shape;290;p30"/>
          <p:cNvSpPr/>
          <p:nvPr/>
        </p:nvSpPr>
        <p:spPr>
          <a:xfrm>
            <a:off x="0" y="1754710"/>
            <a:ext cx="12192000" cy="61832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91" name="Google Shape;291;p30"/>
          <p:cNvSpPr/>
          <p:nvPr/>
        </p:nvSpPr>
        <p:spPr>
          <a:xfrm>
            <a:off x="0" y="1821558"/>
            <a:ext cx="12192000" cy="2590290"/>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6BD158"/>
              </a:solidFill>
              <a:latin typeface="Calibri"/>
              <a:ea typeface="Calibri"/>
              <a:cs typeface="Calibri"/>
              <a:sym typeface="Calibri"/>
            </a:endParaRPr>
          </a:p>
        </p:txBody>
      </p:sp>
      <p:pic>
        <p:nvPicPr>
          <p:cNvPr id="292" name="Google Shape;292;p30"/>
          <p:cNvPicPr preferRelativeResize="0"/>
          <p:nvPr/>
        </p:nvPicPr>
        <p:blipFill rotWithShape="1">
          <a:blip r:embed="rId3">
            <a:alphaModFix/>
          </a:blip>
          <a:srcRect/>
          <a:stretch/>
        </p:blipFill>
        <p:spPr>
          <a:xfrm>
            <a:off x="10089592" y="6003967"/>
            <a:ext cx="1932020" cy="647227"/>
          </a:xfrm>
          <a:prstGeom prst="rect">
            <a:avLst/>
          </a:prstGeom>
          <a:noFill/>
          <a:ln>
            <a:noFill/>
          </a:ln>
        </p:spPr>
      </p:pic>
      <p:sp>
        <p:nvSpPr>
          <p:cNvPr id="293" name="Google Shape;293;p30"/>
          <p:cNvSpPr/>
          <p:nvPr/>
        </p:nvSpPr>
        <p:spPr>
          <a:xfrm>
            <a:off x="0" y="1320212"/>
            <a:ext cx="12192000" cy="787437"/>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6BD158"/>
              </a:solidFill>
              <a:latin typeface="Calibri"/>
              <a:ea typeface="Calibri"/>
              <a:cs typeface="Calibri"/>
              <a:sym typeface="Calibri"/>
            </a:endParaRPr>
          </a:p>
        </p:txBody>
      </p:sp>
      <p:sp>
        <p:nvSpPr>
          <p:cNvPr id="294" name="Google Shape;294;p30"/>
          <p:cNvSpPr txBox="1">
            <a:spLocks noGrp="1"/>
          </p:cNvSpPr>
          <p:nvPr>
            <p:ph type="title"/>
          </p:nvPr>
        </p:nvSpPr>
        <p:spPr>
          <a:xfrm>
            <a:off x="3325665" y="4712514"/>
            <a:ext cx="546377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38A8"/>
              </a:buClr>
              <a:buSzPts val="4400"/>
              <a:buFont typeface="Calibri"/>
              <a:buNone/>
            </a:pPr>
            <a:r>
              <a:rPr lang="en-US" sz="4400" b="0" i="0" u="sng" strike="noStrike" cap="none">
                <a:solidFill>
                  <a:schemeClr val="hlink"/>
                </a:solidFill>
                <a:latin typeface="Calibri"/>
                <a:ea typeface="Calibri"/>
                <a:cs typeface="Calibri"/>
                <a:sym typeface="Calibri"/>
                <a:hlinkClick r:id="rId4"/>
              </a:rPr>
              <a:t>What does it feel like?</a:t>
            </a:r>
            <a:endParaRPr sz="4400" b="0" i="0" u="none" strike="noStrike" cap="none">
              <a:solidFill>
                <a:srgbClr val="0038A8"/>
              </a:solidFill>
              <a:latin typeface="Calibri"/>
              <a:ea typeface="Calibri"/>
              <a:cs typeface="Calibri"/>
              <a:sym typeface="Calibri"/>
            </a:endParaRPr>
          </a:p>
        </p:txBody>
      </p:sp>
      <p:sp>
        <p:nvSpPr>
          <p:cNvPr id="295" name="Google Shape;295;p30"/>
          <p:cNvSpPr txBox="1">
            <a:spLocks noGrp="1"/>
          </p:cNvSpPr>
          <p:nvPr>
            <p:ph type="body" idx="1"/>
          </p:nvPr>
        </p:nvSpPr>
        <p:spPr>
          <a:xfrm>
            <a:off x="3053237" y="2994691"/>
            <a:ext cx="5903298" cy="116648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Arial"/>
              <a:buNone/>
            </a:pPr>
            <a:r>
              <a:rPr lang="en-US" sz="3600" b="0" i="0" u="sng" strike="noStrike" cap="none" dirty="0">
                <a:solidFill>
                  <a:schemeClr val="hlink"/>
                </a:solidFill>
                <a:latin typeface="Calibri"/>
                <a:ea typeface="Calibri"/>
                <a:cs typeface="Calibri"/>
                <a:sym typeface="Calibri"/>
                <a:hlinkClick r:id="rId5"/>
              </a:rPr>
              <a:t>What having anxiety feels like</a:t>
            </a:r>
            <a:endParaRPr sz="3600" b="0" i="0" u="none" strike="noStrike" cap="none" dirty="0">
              <a:solidFill>
                <a:schemeClr val="dk1"/>
              </a:solidFill>
              <a:latin typeface="Calibri"/>
              <a:ea typeface="Calibri"/>
              <a:cs typeface="Calibri"/>
              <a:sym typeface="Calibri"/>
            </a:endParaRPr>
          </a:p>
        </p:txBody>
      </p:sp>
      <p:sp>
        <p:nvSpPr>
          <p:cNvPr id="296" name="Google Shape;296;p30"/>
          <p:cNvSpPr txBox="1"/>
          <p:nvPr/>
        </p:nvSpPr>
        <p:spPr>
          <a:xfrm>
            <a:off x="2005194" y="317519"/>
            <a:ext cx="7820259"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000090"/>
                </a:solidFill>
                <a:latin typeface="Calibri"/>
                <a:ea typeface="Calibri"/>
                <a:cs typeface="Calibri"/>
                <a:sym typeface="Calibri"/>
              </a:rPr>
              <a:t>Anxiety</a:t>
            </a:r>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1"/>
          <p:cNvSpPr/>
          <p:nvPr/>
        </p:nvSpPr>
        <p:spPr>
          <a:xfrm>
            <a:off x="0" y="6470"/>
            <a:ext cx="12192000" cy="1898646"/>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02" name="Google Shape;302;p31"/>
          <p:cNvSpPr/>
          <p:nvPr/>
        </p:nvSpPr>
        <p:spPr>
          <a:xfrm>
            <a:off x="0" y="1673151"/>
            <a:ext cx="12192000" cy="599620"/>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D966"/>
              </a:solidFill>
              <a:latin typeface="Calibri"/>
              <a:ea typeface="Calibri"/>
              <a:cs typeface="Calibri"/>
              <a:sym typeface="Calibri"/>
            </a:endParaRPr>
          </a:p>
        </p:txBody>
      </p:sp>
      <p:sp>
        <p:nvSpPr>
          <p:cNvPr id="303" name="Google Shape;303;p31"/>
          <p:cNvSpPr/>
          <p:nvPr/>
        </p:nvSpPr>
        <p:spPr>
          <a:xfrm>
            <a:off x="0" y="1574878"/>
            <a:ext cx="12192000" cy="62853"/>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D966"/>
              </a:solidFill>
              <a:latin typeface="Calibri"/>
              <a:ea typeface="Calibri"/>
              <a:cs typeface="Calibri"/>
              <a:sym typeface="Calibri"/>
            </a:endParaRPr>
          </a:p>
        </p:txBody>
      </p:sp>
      <p:sp>
        <p:nvSpPr>
          <p:cNvPr id="304" name="Google Shape;304;p31"/>
          <p:cNvSpPr/>
          <p:nvPr/>
        </p:nvSpPr>
        <p:spPr>
          <a:xfrm>
            <a:off x="0" y="1476605"/>
            <a:ext cx="12192000" cy="62853"/>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00"/>
              </a:solidFill>
              <a:latin typeface="Calibri"/>
              <a:ea typeface="Calibri"/>
              <a:cs typeface="Calibri"/>
              <a:sym typeface="Calibri"/>
            </a:endParaRPr>
          </a:p>
        </p:txBody>
      </p:sp>
      <p:pic>
        <p:nvPicPr>
          <p:cNvPr id="305" name="Google Shape;305;p31"/>
          <p:cNvPicPr preferRelativeResize="0"/>
          <p:nvPr/>
        </p:nvPicPr>
        <p:blipFill rotWithShape="1">
          <a:blip r:embed="rId3">
            <a:alphaModFix/>
          </a:blip>
          <a:srcRect/>
          <a:stretch/>
        </p:blipFill>
        <p:spPr>
          <a:xfrm>
            <a:off x="10089592" y="6003967"/>
            <a:ext cx="1932020" cy="647227"/>
          </a:xfrm>
          <a:prstGeom prst="rect">
            <a:avLst/>
          </a:prstGeom>
          <a:noFill/>
          <a:ln>
            <a:noFill/>
          </a:ln>
        </p:spPr>
      </p:pic>
      <p:sp>
        <p:nvSpPr>
          <p:cNvPr id="306" name="Google Shape;306;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38A8"/>
              </a:buClr>
              <a:buSzPts val="5400"/>
              <a:buFont typeface="Calibri"/>
              <a:buNone/>
            </a:pPr>
            <a:r>
              <a:rPr lang="en-US" sz="5400" b="0" i="0" u="none" strike="noStrike" cap="none">
                <a:solidFill>
                  <a:srgbClr val="0038A8"/>
                </a:solidFill>
                <a:latin typeface="Calibri"/>
                <a:ea typeface="Calibri"/>
                <a:cs typeface="Calibri"/>
                <a:sym typeface="Calibri"/>
              </a:rPr>
              <a:t>Is there anything we can do to help?</a:t>
            </a:r>
            <a:endParaRPr/>
          </a:p>
        </p:txBody>
      </p:sp>
      <p:sp>
        <p:nvSpPr>
          <p:cNvPr id="307" name="Google Shape;307;p31"/>
          <p:cNvSpPr txBox="1">
            <a:spLocks noGrp="1"/>
          </p:cNvSpPr>
          <p:nvPr>
            <p:ph type="body" idx="1"/>
          </p:nvPr>
        </p:nvSpPr>
        <p:spPr>
          <a:xfrm>
            <a:off x="838200" y="2291800"/>
            <a:ext cx="10515600"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800"/>
              <a:buFont typeface="Arial"/>
              <a:buNone/>
            </a:pPr>
            <a:r>
              <a:rPr lang="en-US" sz="2800" b="0" i="0" u="none" strike="noStrike" cap="none">
                <a:solidFill>
                  <a:schemeClr val="lt1"/>
                </a:solidFill>
                <a:latin typeface="Calibri"/>
                <a:ea typeface="Calibri"/>
                <a:cs typeface="Calibri"/>
                <a:sym typeface="Calibri"/>
              </a:rPr>
              <a:t>Dr.  Clark Goldstien authors many articles for the Child Mind Institute and suggests:</a:t>
            </a:r>
            <a:endParaRPr/>
          </a:p>
          <a:p>
            <a:pPr marL="514350" marR="0" lvl="0" indent="-514350" algn="l" rtl="0">
              <a:lnSpc>
                <a:spcPct val="90000"/>
              </a:lnSpc>
              <a:spcBef>
                <a:spcPts val="1000"/>
              </a:spcBef>
              <a:spcAft>
                <a:spcPts val="0"/>
              </a:spcAft>
              <a:buClr>
                <a:schemeClr val="lt1"/>
              </a:buClr>
              <a:buSzPts val="2800"/>
              <a:buFont typeface="Arial"/>
              <a:buAutoNum type="arabicPeriod"/>
            </a:pPr>
            <a:r>
              <a:rPr lang="en-US" sz="2800" b="0" i="0" u="none" strike="noStrike" cap="none">
                <a:solidFill>
                  <a:schemeClr val="lt1"/>
                </a:solidFill>
                <a:latin typeface="Calibri"/>
                <a:ea typeface="Calibri"/>
                <a:cs typeface="Calibri"/>
                <a:sym typeface="Calibri"/>
              </a:rPr>
              <a:t>Our goal needs not eliminate the anxiety, but to help the student learn to manage it.</a:t>
            </a:r>
            <a:endParaRPr/>
          </a:p>
          <a:p>
            <a:pPr marL="514350" marR="0" lvl="0" indent="-514350" algn="l" rtl="0">
              <a:lnSpc>
                <a:spcPct val="90000"/>
              </a:lnSpc>
              <a:spcBef>
                <a:spcPts val="1000"/>
              </a:spcBef>
              <a:spcAft>
                <a:spcPts val="0"/>
              </a:spcAft>
              <a:buClr>
                <a:schemeClr val="lt1"/>
              </a:buClr>
              <a:buSzPts val="2800"/>
              <a:buFont typeface="Arial"/>
              <a:buAutoNum type="arabicPeriod"/>
            </a:pPr>
            <a:r>
              <a:rPr lang="en-US" sz="2800" b="0" i="0" u="none" strike="noStrike" cap="none">
                <a:solidFill>
                  <a:schemeClr val="lt1"/>
                </a:solidFill>
                <a:latin typeface="Calibri"/>
                <a:ea typeface="Calibri"/>
                <a:cs typeface="Calibri"/>
                <a:sym typeface="Calibri"/>
              </a:rPr>
              <a:t>Don’t avoid things just because it makes the student anxious </a:t>
            </a:r>
            <a:endParaRPr/>
          </a:p>
          <a:p>
            <a:pPr marL="514350" marR="0" lvl="0" indent="-514350" algn="l" rtl="0">
              <a:lnSpc>
                <a:spcPct val="90000"/>
              </a:lnSpc>
              <a:spcBef>
                <a:spcPts val="1000"/>
              </a:spcBef>
              <a:spcAft>
                <a:spcPts val="0"/>
              </a:spcAft>
              <a:buClr>
                <a:schemeClr val="lt1"/>
              </a:buClr>
              <a:buSzPts val="2800"/>
              <a:buFont typeface="Arial"/>
              <a:buAutoNum type="arabicPeriod"/>
            </a:pPr>
            <a:r>
              <a:rPr lang="en-US" sz="2800" b="0" i="0" u="none" strike="noStrike" cap="none">
                <a:solidFill>
                  <a:schemeClr val="lt1"/>
                </a:solidFill>
                <a:latin typeface="Calibri"/>
                <a:ea typeface="Calibri"/>
                <a:cs typeface="Calibri"/>
                <a:sym typeface="Calibri"/>
              </a:rPr>
              <a:t>Express Positive- but realistic expectations </a:t>
            </a:r>
            <a:endParaRPr/>
          </a:p>
          <a:p>
            <a:pPr marL="514350" marR="0" lvl="0" indent="-514350" algn="l" rtl="0">
              <a:lnSpc>
                <a:spcPct val="90000"/>
              </a:lnSpc>
              <a:spcBef>
                <a:spcPts val="1000"/>
              </a:spcBef>
              <a:spcAft>
                <a:spcPts val="0"/>
              </a:spcAft>
              <a:buClr>
                <a:schemeClr val="lt1"/>
              </a:buClr>
              <a:buSzPts val="2800"/>
              <a:buFont typeface="Arial"/>
              <a:buAutoNum type="arabicPeriod"/>
            </a:pPr>
            <a:r>
              <a:rPr lang="en-US" sz="2800" b="0" i="0" u="none" strike="noStrike" cap="none">
                <a:solidFill>
                  <a:schemeClr val="lt1"/>
                </a:solidFill>
                <a:latin typeface="Calibri"/>
                <a:ea typeface="Calibri"/>
                <a:cs typeface="Calibri"/>
                <a:sym typeface="Calibri"/>
              </a:rPr>
              <a:t>Respect his/her feelings, but not empower him/her.</a:t>
            </a:r>
            <a:endParaRPr/>
          </a:p>
          <a:p>
            <a:pPr marL="514350" marR="0" lvl="0" indent="-514350" algn="l" rtl="0">
              <a:lnSpc>
                <a:spcPct val="90000"/>
              </a:lnSpc>
              <a:spcBef>
                <a:spcPts val="1000"/>
              </a:spcBef>
              <a:spcAft>
                <a:spcPts val="0"/>
              </a:spcAft>
              <a:buClr>
                <a:schemeClr val="lt1"/>
              </a:buClr>
              <a:buSzPts val="2800"/>
              <a:buFont typeface="Arial"/>
              <a:buAutoNum type="arabicPeriod"/>
            </a:pPr>
            <a:r>
              <a:rPr lang="en-US" sz="2800" b="0" i="0" u="none" strike="noStrike" cap="none">
                <a:solidFill>
                  <a:schemeClr val="lt1"/>
                </a:solidFill>
                <a:latin typeface="Calibri"/>
                <a:ea typeface="Calibri"/>
                <a:cs typeface="Calibri"/>
                <a:sym typeface="Calibri"/>
              </a:rPr>
              <a:t>Don’t ask leading questions</a:t>
            </a:r>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p:nvPr/>
        </p:nvSpPr>
        <p:spPr>
          <a:xfrm>
            <a:off x="0" y="6470"/>
            <a:ext cx="12192000" cy="1898646"/>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14"/>
          <p:cNvSpPr txBox="1"/>
          <p:nvPr/>
        </p:nvSpPr>
        <p:spPr>
          <a:xfrm>
            <a:off x="484589" y="284096"/>
            <a:ext cx="1111212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000090"/>
                </a:solidFill>
                <a:latin typeface="Calibri"/>
                <a:ea typeface="Calibri"/>
                <a:cs typeface="Calibri"/>
                <a:sym typeface="Calibri"/>
              </a:rPr>
              <a:t>About Dr. Lynette Thompson</a:t>
            </a:r>
            <a:endParaRPr/>
          </a:p>
        </p:txBody>
      </p:sp>
      <p:sp>
        <p:nvSpPr>
          <p:cNvPr id="102" name="Google Shape;102;p14"/>
          <p:cNvSpPr/>
          <p:nvPr/>
        </p:nvSpPr>
        <p:spPr>
          <a:xfrm>
            <a:off x="0" y="1673151"/>
            <a:ext cx="12192000" cy="599620"/>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D966"/>
              </a:solidFill>
              <a:latin typeface="Calibri"/>
              <a:ea typeface="Calibri"/>
              <a:cs typeface="Calibri"/>
              <a:sym typeface="Calibri"/>
            </a:endParaRPr>
          </a:p>
        </p:txBody>
      </p:sp>
      <p:sp>
        <p:nvSpPr>
          <p:cNvPr id="103" name="Google Shape;103;p14"/>
          <p:cNvSpPr/>
          <p:nvPr/>
        </p:nvSpPr>
        <p:spPr>
          <a:xfrm>
            <a:off x="0" y="1574878"/>
            <a:ext cx="12192000" cy="62853"/>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D966"/>
              </a:solidFill>
              <a:latin typeface="Calibri"/>
              <a:ea typeface="Calibri"/>
              <a:cs typeface="Calibri"/>
              <a:sym typeface="Calibri"/>
            </a:endParaRPr>
          </a:p>
        </p:txBody>
      </p:sp>
      <p:sp>
        <p:nvSpPr>
          <p:cNvPr id="104" name="Google Shape;104;p14"/>
          <p:cNvSpPr/>
          <p:nvPr/>
        </p:nvSpPr>
        <p:spPr>
          <a:xfrm>
            <a:off x="0" y="1476605"/>
            <a:ext cx="12192000" cy="62853"/>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00"/>
              </a:solidFill>
              <a:latin typeface="Calibri"/>
              <a:ea typeface="Calibri"/>
              <a:cs typeface="Calibri"/>
              <a:sym typeface="Calibri"/>
            </a:endParaRPr>
          </a:p>
        </p:txBody>
      </p:sp>
      <p:pic>
        <p:nvPicPr>
          <p:cNvPr id="105" name="Google Shape;105;p14"/>
          <p:cNvPicPr preferRelativeResize="0"/>
          <p:nvPr/>
        </p:nvPicPr>
        <p:blipFill rotWithShape="1">
          <a:blip r:embed="rId3">
            <a:alphaModFix/>
          </a:blip>
          <a:srcRect/>
          <a:stretch/>
        </p:blipFill>
        <p:spPr>
          <a:xfrm>
            <a:off x="10089592" y="6003967"/>
            <a:ext cx="1932020" cy="647227"/>
          </a:xfrm>
          <a:prstGeom prst="rect">
            <a:avLst/>
          </a:prstGeom>
          <a:noFill/>
          <a:ln>
            <a:noFill/>
          </a:ln>
        </p:spPr>
      </p:pic>
      <p:sp>
        <p:nvSpPr>
          <p:cNvPr id="106" name="Google Shape;106;p14"/>
          <p:cNvSpPr txBox="1"/>
          <p:nvPr/>
        </p:nvSpPr>
        <p:spPr>
          <a:xfrm>
            <a:off x="5821081" y="2823906"/>
            <a:ext cx="6888927" cy="30469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Calibri"/>
                <a:ea typeface="Calibri"/>
                <a:cs typeface="Calibri"/>
                <a:sym typeface="Calibri"/>
              </a:rPr>
              <a:t>Retired after 28 + years  in Education</a:t>
            </a:r>
            <a:endParaRPr/>
          </a:p>
          <a:p>
            <a:pPr marL="0" marR="0" lvl="0" indent="0" algn="l" rtl="0">
              <a:spcBef>
                <a:spcPts val="0"/>
              </a:spcBef>
              <a:spcAft>
                <a:spcPts val="0"/>
              </a:spcAft>
              <a:buNone/>
            </a:pPr>
            <a:r>
              <a:rPr lang="en-US" sz="2400">
                <a:solidFill>
                  <a:schemeClr val="lt1"/>
                </a:solidFill>
                <a:latin typeface="Calibri"/>
                <a:ea typeface="Calibri"/>
                <a:cs typeface="Calibri"/>
                <a:sym typeface="Calibri"/>
              </a:rPr>
              <a:t>Served as Special Education teacher  (ED)</a:t>
            </a:r>
            <a:endParaRPr/>
          </a:p>
          <a:p>
            <a:pPr marL="0" marR="0" lvl="0" indent="0" algn="l" rtl="0">
              <a:spcBef>
                <a:spcPts val="0"/>
              </a:spcBef>
              <a:spcAft>
                <a:spcPts val="0"/>
              </a:spcAft>
              <a:buNone/>
            </a:pPr>
            <a:r>
              <a:rPr lang="en-US" sz="2400">
                <a:solidFill>
                  <a:schemeClr val="lt1"/>
                </a:solidFill>
                <a:latin typeface="Calibri"/>
                <a:ea typeface="Calibri"/>
                <a:cs typeface="Calibri"/>
                <a:sym typeface="Calibri"/>
              </a:rPr>
              <a:t>Asst. Director of a Detention facility</a:t>
            </a:r>
            <a:endParaRPr/>
          </a:p>
          <a:p>
            <a:pPr marL="0" marR="0" lvl="0" indent="0" algn="l" rtl="0">
              <a:spcBef>
                <a:spcPts val="0"/>
              </a:spcBef>
              <a:spcAft>
                <a:spcPts val="0"/>
              </a:spcAft>
              <a:buNone/>
            </a:pPr>
            <a:r>
              <a:rPr lang="en-US" sz="2400">
                <a:solidFill>
                  <a:schemeClr val="lt1"/>
                </a:solidFill>
                <a:latin typeface="Calibri"/>
                <a:ea typeface="Calibri"/>
                <a:cs typeface="Calibri"/>
                <a:sym typeface="Calibri"/>
              </a:rPr>
              <a:t>Asst. Principal and Principal</a:t>
            </a:r>
            <a:endParaRPr/>
          </a:p>
          <a:p>
            <a:pPr marL="0" marR="0" lvl="0" indent="0" algn="l" rtl="0">
              <a:spcBef>
                <a:spcPts val="0"/>
              </a:spcBef>
              <a:spcAft>
                <a:spcPts val="0"/>
              </a:spcAft>
              <a:buNone/>
            </a:pPr>
            <a:r>
              <a:rPr lang="en-US" sz="2400">
                <a:solidFill>
                  <a:schemeClr val="lt1"/>
                </a:solidFill>
                <a:latin typeface="Calibri"/>
                <a:ea typeface="Calibri"/>
                <a:cs typeface="Calibri"/>
                <a:sym typeface="Calibri"/>
              </a:rPr>
              <a:t>Asst . Director of Special Services</a:t>
            </a:r>
            <a:endParaRPr/>
          </a:p>
          <a:p>
            <a:pPr marL="0" marR="0" lvl="0" indent="0" algn="l" rtl="0">
              <a:spcBef>
                <a:spcPts val="0"/>
              </a:spcBef>
              <a:spcAft>
                <a:spcPts val="0"/>
              </a:spcAft>
              <a:buNone/>
            </a:pPr>
            <a:r>
              <a:rPr lang="en-US" sz="2400">
                <a:solidFill>
                  <a:schemeClr val="lt1"/>
                </a:solidFill>
                <a:latin typeface="Calibri"/>
                <a:ea typeface="Calibri"/>
                <a:cs typeface="Calibri"/>
                <a:sym typeface="Calibri"/>
              </a:rPr>
              <a:t>Executive Director of Special Services</a:t>
            </a:r>
            <a:endParaRPr/>
          </a:p>
          <a:p>
            <a:pPr marL="0" marR="0" lvl="0" indent="0" algn="l" rtl="0">
              <a:spcBef>
                <a:spcPts val="0"/>
              </a:spcBef>
              <a:spcAft>
                <a:spcPts val="0"/>
              </a:spcAft>
              <a:buNone/>
            </a:pPr>
            <a:r>
              <a:rPr lang="en-US" sz="2400">
                <a:solidFill>
                  <a:schemeClr val="lt1"/>
                </a:solidFill>
                <a:latin typeface="Calibri"/>
                <a:ea typeface="Calibri"/>
                <a:cs typeface="Calibri"/>
                <a:sym typeface="Calibri"/>
              </a:rPr>
              <a:t>Executive Director of  Educational Services</a:t>
            </a:r>
            <a:endParaRPr/>
          </a:p>
          <a:p>
            <a:pPr marL="0" marR="0" lvl="0" indent="0" algn="l" rtl="0">
              <a:spcBef>
                <a:spcPts val="0"/>
              </a:spcBef>
              <a:spcAft>
                <a:spcPts val="0"/>
              </a:spcAft>
              <a:buNone/>
            </a:pPr>
            <a:endParaRPr sz="2400">
              <a:solidFill>
                <a:schemeClr val="lt1"/>
              </a:solidFill>
              <a:latin typeface="Calibri"/>
              <a:ea typeface="Calibri"/>
              <a:cs typeface="Calibri"/>
              <a:sym typeface="Calibri"/>
            </a:endParaRPr>
          </a:p>
        </p:txBody>
      </p:sp>
      <p:pic>
        <p:nvPicPr>
          <p:cNvPr id="107" name="Google Shape;107;p14"/>
          <p:cNvPicPr preferRelativeResize="0"/>
          <p:nvPr/>
        </p:nvPicPr>
        <p:blipFill rotWithShape="1">
          <a:blip r:embed="rId4">
            <a:alphaModFix/>
          </a:blip>
          <a:srcRect/>
          <a:stretch/>
        </p:blipFill>
        <p:spPr>
          <a:xfrm>
            <a:off x="2083782" y="2669899"/>
            <a:ext cx="1203842" cy="1170601"/>
          </a:xfrm>
          <a:prstGeom prst="rect">
            <a:avLst/>
          </a:prstGeom>
          <a:noFill/>
          <a:ln>
            <a:noFill/>
          </a:ln>
        </p:spPr>
      </p:pic>
      <p:sp>
        <p:nvSpPr>
          <p:cNvPr id="108" name="Google Shape;108;p14"/>
          <p:cNvSpPr txBox="1"/>
          <p:nvPr/>
        </p:nvSpPr>
        <p:spPr>
          <a:xfrm>
            <a:off x="861082" y="3932222"/>
            <a:ext cx="3968276" cy="16557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800"/>
              <a:buFont typeface="Arial"/>
              <a:buNone/>
            </a:pPr>
            <a:r>
              <a:rPr lang="en-US" sz="2800" i="1">
                <a:solidFill>
                  <a:schemeClr val="lt1"/>
                </a:solidFill>
                <a:latin typeface="Calibri"/>
                <a:ea typeface="Calibri"/>
                <a:cs typeface="Calibri"/>
                <a:sym typeface="Calibri"/>
              </a:rPr>
              <a:t>Dr. Lynette Thompson</a:t>
            </a:r>
            <a:endParaRPr/>
          </a:p>
        </p:txBody>
      </p:sp>
      <p:sp>
        <p:nvSpPr>
          <p:cNvPr id="109" name="Google Shape;109;p14"/>
          <p:cNvSpPr txBox="1"/>
          <p:nvPr/>
        </p:nvSpPr>
        <p:spPr>
          <a:xfrm>
            <a:off x="710692" y="4498461"/>
            <a:ext cx="4893872"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Currently serving as the Chief Administration Officer of BRIDGES  DBA Oklahoma Family Counseling   Centers </a:t>
            </a:r>
            <a:endParaRPr/>
          </a:p>
        </p:txBody>
      </p:sp>
      <p:sp>
        <p:nvSpPr>
          <p:cNvPr id="110" name="Google Shape;110;p14"/>
          <p:cNvSpPr txBox="1"/>
          <p:nvPr/>
        </p:nvSpPr>
        <p:spPr>
          <a:xfrm>
            <a:off x="2747876" y="6163811"/>
            <a:ext cx="6793507" cy="16557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800"/>
              <a:buFont typeface="Arial"/>
              <a:buNone/>
            </a:pPr>
            <a:r>
              <a:rPr lang="en-US" sz="2800" i="1">
                <a:solidFill>
                  <a:schemeClr val="lt1"/>
                </a:solidFill>
                <a:latin typeface="Calibri"/>
                <a:ea typeface="Calibri"/>
                <a:cs typeface="Calibri"/>
                <a:sym typeface="Calibri"/>
              </a:rPr>
              <a:t>“Changing the World One Child at a Time”</a:t>
            </a:r>
            <a:endParaRPr/>
          </a:p>
          <a:p>
            <a:pPr marL="228600" marR="0" lvl="0" indent="-50800" algn="l" rtl="0">
              <a:lnSpc>
                <a:spcPct val="90000"/>
              </a:lnSpc>
              <a:spcBef>
                <a:spcPts val="1000"/>
              </a:spcBef>
              <a:spcAft>
                <a:spcPts val="0"/>
              </a:spcAft>
              <a:buClr>
                <a:schemeClr val="dk1"/>
              </a:buClr>
              <a:buSzPts val="2800"/>
              <a:buFont typeface="Arial"/>
              <a:buNone/>
            </a:pPr>
            <a:endParaRPr sz="2800">
              <a:solidFill>
                <a:schemeClr val="lt1"/>
              </a:solidFill>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2"/>
          <p:cNvSpPr/>
          <p:nvPr/>
        </p:nvSpPr>
        <p:spPr>
          <a:xfrm>
            <a:off x="0" y="6470"/>
            <a:ext cx="12192000" cy="1898646"/>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13" name="Google Shape;313;p32"/>
          <p:cNvSpPr/>
          <p:nvPr/>
        </p:nvSpPr>
        <p:spPr>
          <a:xfrm>
            <a:off x="0" y="1673151"/>
            <a:ext cx="12192000" cy="599620"/>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D966"/>
              </a:solidFill>
              <a:latin typeface="Calibri"/>
              <a:ea typeface="Calibri"/>
              <a:cs typeface="Calibri"/>
              <a:sym typeface="Calibri"/>
            </a:endParaRPr>
          </a:p>
        </p:txBody>
      </p:sp>
      <p:sp>
        <p:nvSpPr>
          <p:cNvPr id="314" name="Google Shape;314;p32"/>
          <p:cNvSpPr/>
          <p:nvPr/>
        </p:nvSpPr>
        <p:spPr>
          <a:xfrm>
            <a:off x="0" y="1574878"/>
            <a:ext cx="12192000" cy="62853"/>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D966"/>
              </a:solidFill>
              <a:latin typeface="Calibri"/>
              <a:ea typeface="Calibri"/>
              <a:cs typeface="Calibri"/>
              <a:sym typeface="Calibri"/>
            </a:endParaRPr>
          </a:p>
        </p:txBody>
      </p:sp>
      <p:sp>
        <p:nvSpPr>
          <p:cNvPr id="315" name="Google Shape;315;p32"/>
          <p:cNvSpPr/>
          <p:nvPr/>
        </p:nvSpPr>
        <p:spPr>
          <a:xfrm>
            <a:off x="0" y="1476605"/>
            <a:ext cx="12192000" cy="62853"/>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00"/>
              </a:solidFill>
              <a:latin typeface="Calibri"/>
              <a:ea typeface="Calibri"/>
              <a:cs typeface="Calibri"/>
              <a:sym typeface="Calibri"/>
            </a:endParaRPr>
          </a:p>
        </p:txBody>
      </p:sp>
      <p:pic>
        <p:nvPicPr>
          <p:cNvPr id="316" name="Google Shape;316;p32"/>
          <p:cNvPicPr preferRelativeResize="0"/>
          <p:nvPr/>
        </p:nvPicPr>
        <p:blipFill rotWithShape="1">
          <a:blip r:embed="rId3">
            <a:alphaModFix/>
          </a:blip>
          <a:srcRect/>
          <a:stretch/>
        </p:blipFill>
        <p:spPr>
          <a:xfrm>
            <a:off x="10089592" y="6003967"/>
            <a:ext cx="1932020" cy="647227"/>
          </a:xfrm>
          <a:prstGeom prst="rect">
            <a:avLst/>
          </a:prstGeom>
          <a:noFill/>
          <a:ln>
            <a:noFill/>
          </a:ln>
        </p:spPr>
      </p:pic>
      <p:sp>
        <p:nvSpPr>
          <p:cNvPr id="317" name="Google Shape;317;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38A8"/>
              </a:buClr>
              <a:buSzPts val="5400"/>
              <a:buFont typeface="Calibri"/>
              <a:buNone/>
            </a:pPr>
            <a:r>
              <a:rPr lang="en-US" sz="5400" b="0" i="0" u="none" strike="noStrike" cap="none">
                <a:solidFill>
                  <a:srgbClr val="0038A8"/>
                </a:solidFill>
                <a:latin typeface="Calibri"/>
                <a:ea typeface="Calibri"/>
                <a:cs typeface="Calibri"/>
                <a:sym typeface="Calibri"/>
              </a:rPr>
              <a:t>Is there anything we can do to help?</a:t>
            </a:r>
            <a:endParaRPr/>
          </a:p>
        </p:txBody>
      </p:sp>
      <p:sp>
        <p:nvSpPr>
          <p:cNvPr id="318" name="Google Shape;318;p32"/>
          <p:cNvSpPr txBox="1">
            <a:spLocks noGrp="1"/>
          </p:cNvSpPr>
          <p:nvPr>
            <p:ph type="body" idx="1"/>
          </p:nvPr>
        </p:nvSpPr>
        <p:spPr>
          <a:xfrm>
            <a:off x="779253" y="2604404"/>
            <a:ext cx="10799618" cy="3740727"/>
          </a:xfrm>
          <a:prstGeom prst="rect">
            <a:avLst/>
          </a:prstGeom>
          <a:noFill/>
          <a:ln>
            <a:noFill/>
          </a:ln>
        </p:spPr>
        <p:txBody>
          <a:bodyPr spcFirstLastPara="1" wrap="square" lIns="91425" tIns="45700" rIns="91425" bIns="45700" anchor="t" anchorCtr="0">
            <a:noAutofit/>
          </a:bodyPr>
          <a:lstStyle/>
          <a:p>
            <a:pPr marL="514350" marR="0" lvl="0" indent="-514350" algn="l" rtl="0">
              <a:lnSpc>
                <a:spcPct val="80000"/>
              </a:lnSpc>
              <a:spcBef>
                <a:spcPts val="0"/>
              </a:spcBef>
              <a:spcAft>
                <a:spcPts val="0"/>
              </a:spcAft>
              <a:buClr>
                <a:schemeClr val="lt1"/>
              </a:buClr>
              <a:buSzPts val="2800"/>
              <a:buFont typeface="Calibri"/>
              <a:buAutoNum type="arabicPeriod" startAt="6"/>
            </a:pPr>
            <a:r>
              <a:rPr lang="en-US" sz="2800" b="0" i="0" u="none" strike="noStrike" cap="none">
                <a:solidFill>
                  <a:schemeClr val="lt1"/>
                </a:solidFill>
                <a:latin typeface="Calibri"/>
                <a:ea typeface="Calibri"/>
                <a:cs typeface="Calibri"/>
                <a:sym typeface="Calibri"/>
              </a:rPr>
              <a:t>Don’t reinforce the child’s fears.</a:t>
            </a:r>
            <a:endParaRPr/>
          </a:p>
          <a:p>
            <a:pPr marL="514350" marR="0" lvl="0" indent="-514350" algn="l" rtl="0">
              <a:lnSpc>
                <a:spcPct val="80000"/>
              </a:lnSpc>
              <a:spcBef>
                <a:spcPts val="1000"/>
              </a:spcBef>
              <a:spcAft>
                <a:spcPts val="0"/>
              </a:spcAft>
              <a:buClr>
                <a:schemeClr val="lt1"/>
              </a:buClr>
              <a:buSzPts val="2800"/>
              <a:buFont typeface="Calibri"/>
              <a:buAutoNum type="arabicPeriod" startAt="6"/>
            </a:pPr>
            <a:r>
              <a:rPr lang="en-US" sz="2800" b="0" i="0" u="none" strike="noStrike" cap="none">
                <a:solidFill>
                  <a:schemeClr val="lt1"/>
                </a:solidFill>
                <a:latin typeface="Calibri"/>
                <a:ea typeface="Calibri"/>
                <a:cs typeface="Calibri"/>
                <a:sym typeface="Calibri"/>
              </a:rPr>
              <a:t>Encourage the child to tolerate his/her anxiety</a:t>
            </a:r>
            <a:endParaRPr/>
          </a:p>
          <a:p>
            <a:pPr marL="514350" marR="0" lvl="0" indent="-514350" algn="l" rtl="0">
              <a:lnSpc>
                <a:spcPct val="80000"/>
              </a:lnSpc>
              <a:spcBef>
                <a:spcPts val="1000"/>
              </a:spcBef>
              <a:spcAft>
                <a:spcPts val="0"/>
              </a:spcAft>
              <a:buClr>
                <a:schemeClr val="lt1"/>
              </a:buClr>
              <a:buSzPts val="2800"/>
              <a:buFont typeface="Calibri"/>
              <a:buAutoNum type="arabicPeriod" startAt="6"/>
            </a:pPr>
            <a:r>
              <a:rPr lang="en-US" sz="2800" b="0" i="0" u="none" strike="noStrike" cap="none">
                <a:solidFill>
                  <a:schemeClr val="lt1"/>
                </a:solidFill>
                <a:latin typeface="Calibri"/>
                <a:ea typeface="Calibri"/>
                <a:cs typeface="Calibri"/>
                <a:sym typeface="Calibri"/>
              </a:rPr>
              <a:t>Try to keep the anticipatory period short.</a:t>
            </a:r>
            <a:endParaRPr/>
          </a:p>
          <a:p>
            <a:pPr marL="514350" marR="0" lvl="0" indent="-514350" algn="l" rtl="0">
              <a:lnSpc>
                <a:spcPct val="80000"/>
              </a:lnSpc>
              <a:spcBef>
                <a:spcPts val="1000"/>
              </a:spcBef>
              <a:spcAft>
                <a:spcPts val="0"/>
              </a:spcAft>
              <a:buClr>
                <a:schemeClr val="lt1"/>
              </a:buClr>
              <a:buSzPts val="2800"/>
              <a:buFont typeface="Calibri"/>
              <a:buAutoNum type="arabicPeriod" startAt="6"/>
            </a:pPr>
            <a:r>
              <a:rPr lang="en-US" sz="2800" b="0" i="0" u="none" strike="noStrike" cap="none">
                <a:solidFill>
                  <a:schemeClr val="lt1"/>
                </a:solidFill>
                <a:latin typeface="Calibri"/>
                <a:ea typeface="Calibri"/>
                <a:cs typeface="Calibri"/>
                <a:sym typeface="Calibri"/>
              </a:rPr>
              <a:t>Think through with the student.</a:t>
            </a:r>
            <a:endParaRPr/>
          </a:p>
          <a:p>
            <a:pPr marL="514350" marR="0" lvl="0" indent="-514350" algn="l" rtl="0">
              <a:lnSpc>
                <a:spcPct val="80000"/>
              </a:lnSpc>
              <a:spcBef>
                <a:spcPts val="1000"/>
              </a:spcBef>
              <a:spcAft>
                <a:spcPts val="0"/>
              </a:spcAft>
              <a:buClr>
                <a:schemeClr val="lt1"/>
              </a:buClr>
              <a:buSzPts val="2800"/>
              <a:buFont typeface="Calibri"/>
              <a:buAutoNum type="arabicPeriod" startAt="6"/>
            </a:pPr>
            <a:r>
              <a:rPr lang="en-US" sz="2800" b="0" i="0" u="none" strike="noStrike" cap="none">
                <a:solidFill>
                  <a:schemeClr val="lt1"/>
                </a:solidFill>
                <a:latin typeface="Calibri"/>
                <a:ea typeface="Calibri"/>
                <a:cs typeface="Calibri"/>
                <a:sym typeface="Calibri"/>
              </a:rPr>
              <a:t>Try to model healthy ways of handling anxiety.  </a:t>
            </a:r>
            <a:endParaRPr/>
          </a:p>
          <a:p>
            <a:pPr marL="514350" marR="0" lvl="0" indent="-336550" algn="l" rtl="0">
              <a:lnSpc>
                <a:spcPct val="80000"/>
              </a:lnSpc>
              <a:spcBef>
                <a:spcPts val="1000"/>
              </a:spcBef>
              <a:spcAft>
                <a:spcPts val="0"/>
              </a:spcAft>
              <a:buClr>
                <a:schemeClr val="dk1"/>
              </a:buClr>
              <a:buSzPts val="2800"/>
              <a:buFont typeface="Calibri"/>
              <a:buNone/>
            </a:pPr>
            <a:endParaRPr sz="2800" b="0" i="0" u="none" strike="noStrike" cap="none">
              <a:solidFill>
                <a:schemeClr val="lt1"/>
              </a:solidFill>
              <a:latin typeface="Calibri"/>
              <a:ea typeface="Calibri"/>
              <a:cs typeface="Calibri"/>
              <a:sym typeface="Calibri"/>
            </a:endParaRPr>
          </a:p>
          <a:p>
            <a:pPr marL="514350" marR="0" lvl="0" indent="-336550" algn="l" rtl="0">
              <a:lnSpc>
                <a:spcPct val="80000"/>
              </a:lnSpc>
              <a:spcBef>
                <a:spcPts val="1000"/>
              </a:spcBef>
              <a:spcAft>
                <a:spcPts val="0"/>
              </a:spcAft>
              <a:buClr>
                <a:schemeClr val="dk1"/>
              </a:buClr>
              <a:buSzPts val="2800"/>
              <a:buFont typeface="Calibri"/>
              <a:buNone/>
            </a:pPr>
            <a:endParaRPr sz="2800" b="0" i="0" u="sng" strike="noStrike" cap="none">
              <a:solidFill>
                <a:schemeClr val="hlink"/>
              </a:solidFill>
              <a:latin typeface="Calibri"/>
              <a:ea typeface="Calibri"/>
              <a:cs typeface="Calibri"/>
              <a:sym typeface="Calibri"/>
              <a:hlinkClick r:id="rId4"/>
            </a:endParaRPr>
          </a:p>
          <a:p>
            <a:pPr marL="0" marR="0" lvl="0" indent="0" algn="l" rtl="0">
              <a:lnSpc>
                <a:spcPct val="80000"/>
              </a:lnSpc>
              <a:spcBef>
                <a:spcPts val="1000"/>
              </a:spcBef>
              <a:spcAft>
                <a:spcPts val="0"/>
              </a:spcAft>
              <a:buClr>
                <a:schemeClr val="lt1"/>
              </a:buClr>
              <a:buSzPts val="2800"/>
              <a:buFont typeface="Arial"/>
              <a:buNone/>
            </a:pPr>
            <a:r>
              <a:rPr lang="en-US" sz="2800" b="0" i="0" u="sng" strike="noStrike" cap="none">
                <a:solidFill>
                  <a:schemeClr val="hlink"/>
                </a:solidFill>
                <a:latin typeface="Calibri"/>
                <a:ea typeface="Calibri"/>
                <a:cs typeface="Calibri"/>
                <a:sym typeface="Calibri"/>
                <a:hlinkClick r:id="rId4"/>
              </a:rPr>
              <a:t>Learn more at Child Mind Institute </a:t>
            </a:r>
            <a:endParaRPr sz="2800" b="0" i="0" u="none" strike="noStrike" cap="none">
              <a:solidFill>
                <a:schemeClr val="lt1"/>
              </a:solidFill>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3"/>
          <p:cNvSpPr/>
          <p:nvPr/>
        </p:nvSpPr>
        <p:spPr>
          <a:xfrm>
            <a:off x="0" y="6470"/>
            <a:ext cx="6115843" cy="6851530"/>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00"/>
              </a:solidFill>
              <a:latin typeface="Calibri"/>
              <a:ea typeface="Calibri"/>
              <a:cs typeface="Calibri"/>
              <a:sym typeface="Calibri"/>
            </a:endParaRPr>
          </a:p>
        </p:txBody>
      </p:sp>
      <p:sp>
        <p:nvSpPr>
          <p:cNvPr id="324" name="Google Shape;324;p33"/>
          <p:cNvSpPr/>
          <p:nvPr/>
        </p:nvSpPr>
        <p:spPr>
          <a:xfrm>
            <a:off x="0" y="1673151"/>
            <a:ext cx="12192000" cy="165120"/>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6BD158"/>
              </a:solidFill>
              <a:latin typeface="Calibri"/>
              <a:ea typeface="Calibri"/>
              <a:cs typeface="Calibri"/>
              <a:sym typeface="Calibri"/>
            </a:endParaRPr>
          </a:p>
        </p:txBody>
      </p:sp>
      <p:sp>
        <p:nvSpPr>
          <p:cNvPr id="325" name="Google Shape;325;p33"/>
          <p:cNvSpPr txBox="1"/>
          <p:nvPr/>
        </p:nvSpPr>
        <p:spPr>
          <a:xfrm>
            <a:off x="5115256" y="252668"/>
            <a:ext cx="7820259"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chemeClr val="lt1"/>
                </a:solidFill>
                <a:latin typeface="Calibri"/>
                <a:ea typeface="Calibri"/>
                <a:cs typeface="Calibri"/>
                <a:sym typeface="Calibri"/>
              </a:rPr>
              <a:t>Start Doing</a:t>
            </a:r>
            <a:endParaRPr/>
          </a:p>
        </p:txBody>
      </p:sp>
      <p:sp>
        <p:nvSpPr>
          <p:cNvPr id="326" name="Google Shape;326;p33"/>
          <p:cNvSpPr/>
          <p:nvPr/>
        </p:nvSpPr>
        <p:spPr>
          <a:xfrm>
            <a:off x="0" y="1905116"/>
            <a:ext cx="6115843" cy="434500"/>
          </a:xfrm>
          <a:prstGeom prst="rect">
            <a:avLst/>
          </a:prstGeom>
          <a:solidFill>
            <a:srgbClr val="0038A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38A8"/>
              </a:solidFill>
              <a:latin typeface="Calibri"/>
              <a:ea typeface="Calibri"/>
              <a:cs typeface="Calibri"/>
              <a:sym typeface="Calibri"/>
            </a:endParaRPr>
          </a:p>
        </p:txBody>
      </p:sp>
      <p:sp>
        <p:nvSpPr>
          <p:cNvPr id="327" name="Google Shape;327;p33"/>
          <p:cNvSpPr/>
          <p:nvPr/>
        </p:nvSpPr>
        <p:spPr>
          <a:xfrm>
            <a:off x="6099134" y="1905000"/>
            <a:ext cx="6092866" cy="4345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38A8"/>
              </a:solidFill>
              <a:latin typeface="Calibri"/>
              <a:ea typeface="Calibri"/>
              <a:cs typeface="Calibri"/>
              <a:sym typeface="Calibri"/>
            </a:endParaRPr>
          </a:p>
        </p:txBody>
      </p:sp>
      <p:sp>
        <p:nvSpPr>
          <p:cNvPr id="328" name="Google Shape;328;p33"/>
          <p:cNvSpPr txBox="1">
            <a:spLocks noGrp="1"/>
          </p:cNvSpPr>
          <p:nvPr>
            <p:ph type="body" idx="1"/>
          </p:nvPr>
        </p:nvSpPr>
        <p:spPr>
          <a:xfrm>
            <a:off x="854910" y="2424269"/>
            <a:ext cx="3105349" cy="423732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38A8"/>
              </a:buClr>
              <a:buSzPts val="2800"/>
              <a:buFont typeface="Arial"/>
              <a:buNone/>
            </a:pPr>
            <a:r>
              <a:rPr lang="en-US" sz="2800" b="0" i="0" u="none" strike="noStrike" cap="none">
                <a:solidFill>
                  <a:srgbClr val="0038A8"/>
                </a:solidFill>
                <a:latin typeface="Calibri"/>
                <a:ea typeface="Calibri"/>
                <a:cs typeface="Calibri"/>
                <a:sym typeface="Calibri"/>
              </a:rPr>
              <a:t>Stop reassuring the student  </a:t>
            </a:r>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rgbClr val="0038A8"/>
              </a:solidFill>
              <a:latin typeface="Calibri"/>
              <a:ea typeface="Calibri"/>
              <a:cs typeface="Calibri"/>
              <a:sym typeface="Calibri"/>
            </a:endParaRPr>
          </a:p>
          <a:p>
            <a:pPr marL="0" marR="0" lvl="0" indent="0" algn="l" rtl="0">
              <a:lnSpc>
                <a:spcPct val="90000"/>
              </a:lnSpc>
              <a:spcBef>
                <a:spcPts val="1000"/>
              </a:spcBef>
              <a:spcAft>
                <a:spcPts val="0"/>
              </a:spcAft>
              <a:buClr>
                <a:srgbClr val="0038A8"/>
              </a:buClr>
              <a:buSzPts val="2800"/>
              <a:buFont typeface="Arial"/>
              <a:buNone/>
            </a:pPr>
            <a:r>
              <a:rPr lang="en-US" sz="2800" b="0" i="0" u="none" strike="noStrike" cap="none">
                <a:solidFill>
                  <a:srgbClr val="0038A8"/>
                </a:solidFill>
                <a:latin typeface="Calibri"/>
                <a:ea typeface="Calibri"/>
                <a:cs typeface="Calibri"/>
                <a:sym typeface="Calibri"/>
              </a:rPr>
              <a:t>Don’t tell them it isn’t real</a:t>
            </a:r>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rgbClr val="0038A8"/>
              </a:solidFill>
              <a:latin typeface="Calibri"/>
              <a:ea typeface="Calibri"/>
              <a:cs typeface="Calibri"/>
              <a:sym typeface="Calibri"/>
            </a:endParaRPr>
          </a:p>
          <a:p>
            <a:pPr marL="0" marR="0" lvl="0" indent="0" algn="l" rtl="0">
              <a:lnSpc>
                <a:spcPct val="90000"/>
              </a:lnSpc>
              <a:spcBef>
                <a:spcPts val="1000"/>
              </a:spcBef>
              <a:spcAft>
                <a:spcPts val="0"/>
              </a:spcAft>
              <a:buClr>
                <a:srgbClr val="0038A8"/>
              </a:buClr>
              <a:buSzPts val="2800"/>
              <a:buFont typeface="Arial"/>
              <a:buNone/>
            </a:pPr>
            <a:r>
              <a:rPr lang="en-US" sz="2800" b="0" i="0" u="none" strike="noStrike" cap="none">
                <a:solidFill>
                  <a:srgbClr val="0038A8"/>
                </a:solidFill>
                <a:latin typeface="Calibri"/>
                <a:ea typeface="Calibri"/>
                <a:cs typeface="Calibri"/>
                <a:sym typeface="Calibri"/>
              </a:rPr>
              <a:t>Don’t walk away right after the student has calmed</a:t>
            </a:r>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rgbClr val="0038A8"/>
              </a:solidFill>
              <a:latin typeface="Calibri"/>
              <a:ea typeface="Calibri"/>
              <a:cs typeface="Calibri"/>
              <a:sym typeface="Calibri"/>
            </a:endParaRPr>
          </a:p>
        </p:txBody>
      </p:sp>
      <p:sp>
        <p:nvSpPr>
          <p:cNvPr id="329" name="Google Shape;329;p33"/>
          <p:cNvSpPr/>
          <p:nvPr/>
        </p:nvSpPr>
        <p:spPr>
          <a:xfrm>
            <a:off x="3910129" y="2579886"/>
            <a:ext cx="4227618" cy="311211"/>
          </a:xfrm>
          <a:prstGeom prst="rightArrow">
            <a:avLst>
              <a:gd name="adj1" fmla="val 50000"/>
              <a:gd name="adj2" fmla="val 50000"/>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30" name="Google Shape;330;p33"/>
          <p:cNvSpPr txBox="1"/>
          <p:nvPr/>
        </p:nvSpPr>
        <p:spPr>
          <a:xfrm>
            <a:off x="-440934" y="252668"/>
            <a:ext cx="7820259"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0038A8"/>
                </a:solidFill>
                <a:latin typeface="Calibri"/>
                <a:ea typeface="Calibri"/>
                <a:cs typeface="Calibri"/>
                <a:sym typeface="Calibri"/>
              </a:rPr>
              <a:t>Stop Doing</a:t>
            </a:r>
            <a:endParaRPr/>
          </a:p>
        </p:txBody>
      </p:sp>
      <p:sp>
        <p:nvSpPr>
          <p:cNvPr id="331" name="Google Shape;331;p33"/>
          <p:cNvSpPr txBox="1"/>
          <p:nvPr/>
        </p:nvSpPr>
        <p:spPr>
          <a:xfrm>
            <a:off x="8159170" y="2493111"/>
            <a:ext cx="3844636" cy="423732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800"/>
              <a:buFont typeface="Arial"/>
              <a:buNone/>
            </a:pPr>
            <a:r>
              <a:rPr lang="en-US" sz="2800">
                <a:solidFill>
                  <a:schemeClr val="lt1"/>
                </a:solidFill>
                <a:latin typeface="Calibri"/>
                <a:ea typeface="Calibri"/>
                <a:cs typeface="Calibri"/>
                <a:sym typeface="Calibri"/>
              </a:rPr>
              <a:t>Instead pause and take deep breaths </a:t>
            </a:r>
            <a:endParaRPr/>
          </a:p>
          <a:p>
            <a:pPr marL="0" marR="0" lvl="0" indent="0" algn="l" rtl="0">
              <a:lnSpc>
                <a:spcPct val="90000"/>
              </a:lnSpc>
              <a:spcBef>
                <a:spcPts val="1000"/>
              </a:spcBef>
              <a:spcAft>
                <a:spcPts val="0"/>
              </a:spcAft>
              <a:buClr>
                <a:schemeClr val="dk1"/>
              </a:buClr>
              <a:buSzPts val="2800"/>
              <a:buFont typeface="Arial"/>
              <a:buNone/>
            </a:pPr>
            <a:endParaRPr sz="2800">
              <a:solidFill>
                <a:schemeClr val="lt1"/>
              </a:solidFill>
              <a:latin typeface="Calibri"/>
              <a:ea typeface="Calibri"/>
              <a:cs typeface="Calibri"/>
              <a:sym typeface="Calibri"/>
            </a:endParaRPr>
          </a:p>
          <a:p>
            <a:pPr marL="0" marR="0" lvl="0" indent="0" algn="l" rtl="0">
              <a:lnSpc>
                <a:spcPct val="90000"/>
              </a:lnSpc>
              <a:spcBef>
                <a:spcPts val="1000"/>
              </a:spcBef>
              <a:spcAft>
                <a:spcPts val="0"/>
              </a:spcAft>
              <a:buClr>
                <a:schemeClr val="lt1"/>
              </a:buClr>
              <a:buSzPts val="2800"/>
              <a:buFont typeface="Arial"/>
              <a:buNone/>
            </a:pPr>
            <a:r>
              <a:rPr lang="en-US" sz="2800">
                <a:solidFill>
                  <a:schemeClr val="lt1"/>
                </a:solidFill>
                <a:latin typeface="Calibri"/>
                <a:ea typeface="Calibri"/>
                <a:cs typeface="Calibri"/>
                <a:sym typeface="Calibri"/>
              </a:rPr>
              <a:t>Empathize that Anxiety is very scary</a:t>
            </a:r>
            <a:endParaRPr/>
          </a:p>
          <a:p>
            <a:pPr marL="0" marR="0" lvl="0" indent="0" algn="l" rtl="0">
              <a:lnSpc>
                <a:spcPct val="90000"/>
              </a:lnSpc>
              <a:spcBef>
                <a:spcPts val="1000"/>
              </a:spcBef>
              <a:spcAft>
                <a:spcPts val="0"/>
              </a:spcAft>
              <a:buClr>
                <a:schemeClr val="dk1"/>
              </a:buClr>
              <a:buSzPts val="2800"/>
              <a:buFont typeface="Arial"/>
              <a:buNone/>
            </a:pPr>
            <a:endParaRPr sz="2800">
              <a:solidFill>
                <a:schemeClr val="lt1"/>
              </a:solidFill>
              <a:latin typeface="Calibri"/>
              <a:ea typeface="Calibri"/>
              <a:cs typeface="Calibri"/>
              <a:sym typeface="Calibri"/>
            </a:endParaRPr>
          </a:p>
          <a:p>
            <a:pPr marL="0" marR="0" lvl="0" indent="0" algn="l" rtl="0">
              <a:lnSpc>
                <a:spcPct val="90000"/>
              </a:lnSpc>
              <a:spcBef>
                <a:spcPts val="1000"/>
              </a:spcBef>
              <a:spcAft>
                <a:spcPts val="0"/>
              </a:spcAft>
              <a:buClr>
                <a:schemeClr val="lt1"/>
              </a:buClr>
              <a:buSzPts val="2800"/>
              <a:buFont typeface="Arial"/>
              <a:buNone/>
            </a:pPr>
            <a:r>
              <a:rPr lang="en-US" sz="2800">
                <a:solidFill>
                  <a:schemeClr val="lt1"/>
                </a:solidFill>
                <a:latin typeface="Calibri"/>
                <a:ea typeface="Calibri"/>
                <a:cs typeface="Calibri"/>
                <a:sym typeface="Calibri"/>
              </a:rPr>
              <a:t>Staying with the student to work out possible solutions</a:t>
            </a:r>
            <a:endParaRPr/>
          </a:p>
          <a:p>
            <a:pPr marL="0" marR="0" lvl="0" indent="0" algn="l" rtl="0">
              <a:lnSpc>
                <a:spcPct val="90000"/>
              </a:lnSpc>
              <a:spcBef>
                <a:spcPts val="1000"/>
              </a:spcBef>
              <a:spcAft>
                <a:spcPts val="0"/>
              </a:spcAft>
              <a:buClr>
                <a:schemeClr val="dk1"/>
              </a:buClr>
              <a:buSzPts val="2800"/>
              <a:buFont typeface="Arial"/>
              <a:buNone/>
            </a:pPr>
            <a:endParaRPr sz="2800">
              <a:solidFill>
                <a:schemeClr val="lt1"/>
              </a:solidFill>
              <a:latin typeface="Calibri"/>
              <a:ea typeface="Calibri"/>
              <a:cs typeface="Calibri"/>
              <a:sym typeface="Calibri"/>
            </a:endParaRPr>
          </a:p>
        </p:txBody>
      </p:sp>
      <p:sp>
        <p:nvSpPr>
          <p:cNvPr id="332" name="Google Shape;332;p33"/>
          <p:cNvSpPr/>
          <p:nvPr/>
        </p:nvSpPr>
        <p:spPr>
          <a:xfrm>
            <a:off x="3895429" y="4102633"/>
            <a:ext cx="4227618" cy="311211"/>
          </a:xfrm>
          <a:prstGeom prst="rightArrow">
            <a:avLst>
              <a:gd name="adj1" fmla="val 50000"/>
              <a:gd name="adj2" fmla="val 50000"/>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33" name="Google Shape;333;p33"/>
          <p:cNvSpPr/>
          <p:nvPr/>
        </p:nvSpPr>
        <p:spPr>
          <a:xfrm>
            <a:off x="3962269" y="5656806"/>
            <a:ext cx="4227618" cy="311211"/>
          </a:xfrm>
          <a:prstGeom prst="rightArrow">
            <a:avLst>
              <a:gd name="adj1" fmla="val 50000"/>
              <a:gd name="adj2" fmla="val 50000"/>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4"/>
          <p:cNvSpPr/>
          <p:nvPr/>
        </p:nvSpPr>
        <p:spPr>
          <a:xfrm>
            <a:off x="0" y="6470"/>
            <a:ext cx="6115843" cy="6851530"/>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00"/>
              </a:solidFill>
              <a:latin typeface="Calibri"/>
              <a:ea typeface="Calibri"/>
              <a:cs typeface="Calibri"/>
              <a:sym typeface="Calibri"/>
            </a:endParaRPr>
          </a:p>
        </p:txBody>
      </p:sp>
      <p:sp>
        <p:nvSpPr>
          <p:cNvPr id="339" name="Google Shape;339;p34"/>
          <p:cNvSpPr/>
          <p:nvPr/>
        </p:nvSpPr>
        <p:spPr>
          <a:xfrm>
            <a:off x="0" y="1673151"/>
            <a:ext cx="12192000" cy="165120"/>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6BD158"/>
              </a:solidFill>
              <a:latin typeface="Calibri"/>
              <a:ea typeface="Calibri"/>
              <a:cs typeface="Calibri"/>
              <a:sym typeface="Calibri"/>
            </a:endParaRPr>
          </a:p>
        </p:txBody>
      </p:sp>
      <p:sp>
        <p:nvSpPr>
          <p:cNvPr id="340" name="Google Shape;340;p34"/>
          <p:cNvSpPr txBox="1"/>
          <p:nvPr/>
        </p:nvSpPr>
        <p:spPr>
          <a:xfrm>
            <a:off x="5115256" y="252668"/>
            <a:ext cx="7820259"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chemeClr val="lt1"/>
                </a:solidFill>
                <a:latin typeface="Calibri"/>
                <a:ea typeface="Calibri"/>
                <a:cs typeface="Calibri"/>
                <a:sym typeface="Calibri"/>
              </a:rPr>
              <a:t>Start Doing</a:t>
            </a:r>
            <a:endParaRPr sz="7200">
              <a:solidFill>
                <a:schemeClr val="lt1"/>
              </a:solidFill>
              <a:latin typeface="Calibri"/>
              <a:ea typeface="Calibri"/>
              <a:cs typeface="Calibri"/>
              <a:sym typeface="Calibri"/>
            </a:endParaRPr>
          </a:p>
        </p:txBody>
      </p:sp>
      <p:sp>
        <p:nvSpPr>
          <p:cNvPr id="341" name="Google Shape;341;p34"/>
          <p:cNvSpPr/>
          <p:nvPr/>
        </p:nvSpPr>
        <p:spPr>
          <a:xfrm>
            <a:off x="0" y="1905116"/>
            <a:ext cx="6115843" cy="434500"/>
          </a:xfrm>
          <a:prstGeom prst="rect">
            <a:avLst/>
          </a:prstGeom>
          <a:solidFill>
            <a:srgbClr val="0038A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38A8"/>
              </a:solidFill>
              <a:latin typeface="Calibri"/>
              <a:ea typeface="Calibri"/>
              <a:cs typeface="Calibri"/>
              <a:sym typeface="Calibri"/>
            </a:endParaRPr>
          </a:p>
        </p:txBody>
      </p:sp>
      <p:sp>
        <p:nvSpPr>
          <p:cNvPr id="342" name="Google Shape;342;p34"/>
          <p:cNvSpPr/>
          <p:nvPr/>
        </p:nvSpPr>
        <p:spPr>
          <a:xfrm>
            <a:off x="6099134" y="1905000"/>
            <a:ext cx="6092866" cy="4345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38A8"/>
              </a:solidFill>
              <a:latin typeface="Calibri"/>
              <a:ea typeface="Calibri"/>
              <a:cs typeface="Calibri"/>
              <a:sym typeface="Calibri"/>
            </a:endParaRPr>
          </a:p>
        </p:txBody>
      </p:sp>
      <p:sp>
        <p:nvSpPr>
          <p:cNvPr id="343" name="Google Shape;343;p34"/>
          <p:cNvSpPr txBox="1">
            <a:spLocks noGrp="1"/>
          </p:cNvSpPr>
          <p:nvPr>
            <p:ph type="body" idx="1"/>
          </p:nvPr>
        </p:nvSpPr>
        <p:spPr>
          <a:xfrm>
            <a:off x="804780" y="2908904"/>
            <a:ext cx="3105349" cy="423732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38A8"/>
              </a:buClr>
              <a:buSzPts val="2800"/>
              <a:buFont typeface="Arial"/>
              <a:buNone/>
            </a:pPr>
            <a:r>
              <a:rPr lang="en-US" sz="2800" b="0" i="0" u="none" strike="noStrike" cap="none">
                <a:solidFill>
                  <a:srgbClr val="0038A8"/>
                </a:solidFill>
                <a:latin typeface="Calibri"/>
                <a:ea typeface="Calibri"/>
                <a:cs typeface="Calibri"/>
                <a:sym typeface="Calibri"/>
              </a:rPr>
              <a:t>Don’t Feel Guilty</a:t>
            </a:r>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rgbClr val="0038A8"/>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rgbClr val="0038A8"/>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rgbClr val="0038A8"/>
              </a:solidFill>
              <a:latin typeface="Calibri"/>
              <a:ea typeface="Calibri"/>
              <a:cs typeface="Calibri"/>
              <a:sym typeface="Calibri"/>
            </a:endParaRPr>
          </a:p>
        </p:txBody>
      </p:sp>
      <p:sp>
        <p:nvSpPr>
          <p:cNvPr id="344" name="Google Shape;344;p34"/>
          <p:cNvSpPr/>
          <p:nvPr/>
        </p:nvSpPr>
        <p:spPr>
          <a:xfrm>
            <a:off x="3926839" y="3064521"/>
            <a:ext cx="4227618" cy="311211"/>
          </a:xfrm>
          <a:prstGeom prst="rightArrow">
            <a:avLst>
              <a:gd name="adj1" fmla="val 50000"/>
              <a:gd name="adj2" fmla="val 50000"/>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45" name="Google Shape;345;p34"/>
          <p:cNvSpPr txBox="1"/>
          <p:nvPr/>
        </p:nvSpPr>
        <p:spPr>
          <a:xfrm>
            <a:off x="-534718" y="354933"/>
            <a:ext cx="7820259"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0038A8"/>
                </a:solidFill>
                <a:latin typeface="Calibri"/>
                <a:ea typeface="Calibri"/>
                <a:cs typeface="Calibri"/>
                <a:sym typeface="Calibri"/>
              </a:rPr>
              <a:t>Stop Doing</a:t>
            </a:r>
            <a:endParaRPr sz="7200">
              <a:solidFill>
                <a:srgbClr val="0038A8"/>
              </a:solidFill>
              <a:latin typeface="Calibri"/>
              <a:ea typeface="Calibri"/>
              <a:cs typeface="Calibri"/>
              <a:sym typeface="Calibri"/>
            </a:endParaRPr>
          </a:p>
        </p:txBody>
      </p:sp>
      <p:sp>
        <p:nvSpPr>
          <p:cNvPr id="346" name="Google Shape;346;p34"/>
          <p:cNvSpPr txBox="1"/>
          <p:nvPr/>
        </p:nvSpPr>
        <p:spPr>
          <a:xfrm>
            <a:off x="8159170" y="2810631"/>
            <a:ext cx="3844636" cy="423732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FFFF"/>
              </a:buClr>
              <a:buSzPts val="2800"/>
              <a:buFont typeface="Arial"/>
              <a:buNone/>
            </a:pPr>
            <a:r>
              <a:rPr lang="en-US" sz="2800">
                <a:solidFill>
                  <a:srgbClr val="FFFFFF"/>
                </a:solidFill>
                <a:latin typeface="Calibri"/>
                <a:ea typeface="Calibri"/>
                <a:cs typeface="Calibri"/>
                <a:sym typeface="Calibri"/>
              </a:rPr>
              <a:t>Know that you are trying to give them tools they need to manage their worry.</a:t>
            </a:r>
            <a:endParaRPr/>
          </a:p>
          <a:p>
            <a:pPr marL="0" marR="0" lvl="0" indent="0" algn="l" rtl="0">
              <a:lnSpc>
                <a:spcPct val="90000"/>
              </a:lnSpc>
              <a:spcBef>
                <a:spcPts val="1000"/>
              </a:spcBef>
              <a:spcAft>
                <a:spcPts val="0"/>
              </a:spcAft>
              <a:buClr>
                <a:schemeClr val="dk1"/>
              </a:buClr>
              <a:buSzPts val="2800"/>
              <a:buFont typeface="Arial"/>
              <a:buNone/>
            </a:pPr>
            <a:endParaRPr sz="2800">
              <a:solidFill>
                <a:schemeClr val="lt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endParaRPr sz="2800">
              <a:solidFill>
                <a:schemeClr val="lt1"/>
              </a:solidFill>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5"/>
          <p:cNvSpPr/>
          <p:nvPr/>
        </p:nvSpPr>
        <p:spPr>
          <a:xfrm>
            <a:off x="0" y="6470"/>
            <a:ext cx="12192000" cy="1898646"/>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52" name="Google Shape;352;p35"/>
          <p:cNvSpPr txBox="1"/>
          <p:nvPr/>
        </p:nvSpPr>
        <p:spPr>
          <a:xfrm>
            <a:off x="2021904" y="317519"/>
            <a:ext cx="7820259"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000090"/>
                </a:solidFill>
                <a:latin typeface="Calibri"/>
                <a:ea typeface="Calibri"/>
                <a:cs typeface="Calibri"/>
                <a:sym typeface="Calibri"/>
              </a:rPr>
              <a:t>Practical Strategies</a:t>
            </a:r>
            <a:endParaRPr/>
          </a:p>
        </p:txBody>
      </p:sp>
      <p:sp>
        <p:nvSpPr>
          <p:cNvPr id="353" name="Google Shape;353;p35"/>
          <p:cNvSpPr/>
          <p:nvPr/>
        </p:nvSpPr>
        <p:spPr>
          <a:xfrm>
            <a:off x="0" y="1673151"/>
            <a:ext cx="12192000" cy="599620"/>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D966"/>
              </a:solidFill>
              <a:latin typeface="Calibri"/>
              <a:ea typeface="Calibri"/>
              <a:cs typeface="Calibri"/>
              <a:sym typeface="Calibri"/>
            </a:endParaRPr>
          </a:p>
        </p:txBody>
      </p:sp>
      <p:sp>
        <p:nvSpPr>
          <p:cNvPr id="354" name="Google Shape;354;p35"/>
          <p:cNvSpPr/>
          <p:nvPr/>
        </p:nvSpPr>
        <p:spPr>
          <a:xfrm>
            <a:off x="0" y="1574878"/>
            <a:ext cx="12192000" cy="62853"/>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D966"/>
              </a:solidFill>
              <a:latin typeface="Calibri"/>
              <a:ea typeface="Calibri"/>
              <a:cs typeface="Calibri"/>
              <a:sym typeface="Calibri"/>
            </a:endParaRPr>
          </a:p>
        </p:txBody>
      </p:sp>
      <p:sp>
        <p:nvSpPr>
          <p:cNvPr id="355" name="Google Shape;355;p35"/>
          <p:cNvSpPr/>
          <p:nvPr/>
        </p:nvSpPr>
        <p:spPr>
          <a:xfrm>
            <a:off x="0" y="1476605"/>
            <a:ext cx="12192000" cy="62853"/>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00"/>
              </a:solidFill>
              <a:latin typeface="Calibri"/>
              <a:ea typeface="Calibri"/>
              <a:cs typeface="Calibri"/>
              <a:sym typeface="Calibri"/>
            </a:endParaRPr>
          </a:p>
        </p:txBody>
      </p:sp>
      <p:pic>
        <p:nvPicPr>
          <p:cNvPr id="356" name="Google Shape;356;p35"/>
          <p:cNvPicPr preferRelativeResize="0"/>
          <p:nvPr/>
        </p:nvPicPr>
        <p:blipFill rotWithShape="1">
          <a:blip r:embed="rId3">
            <a:alphaModFix/>
          </a:blip>
          <a:srcRect/>
          <a:stretch/>
        </p:blipFill>
        <p:spPr>
          <a:xfrm>
            <a:off x="10089592" y="6003967"/>
            <a:ext cx="1932020" cy="647227"/>
          </a:xfrm>
          <a:prstGeom prst="rect">
            <a:avLst/>
          </a:prstGeom>
          <a:noFill/>
          <a:ln>
            <a:noFill/>
          </a:ln>
        </p:spPr>
      </p:pic>
      <p:sp>
        <p:nvSpPr>
          <p:cNvPr id="357" name="Google Shape;357;p35"/>
          <p:cNvSpPr txBox="1">
            <a:spLocks noGrp="1"/>
          </p:cNvSpPr>
          <p:nvPr>
            <p:ph type="body" idx="1"/>
          </p:nvPr>
        </p:nvSpPr>
        <p:spPr>
          <a:xfrm>
            <a:off x="893618" y="2257710"/>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Point out how worrying can be good</a:t>
            </a:r>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lt1"/>
              </a:solidFill>
              <a:latin typeface="Calibri"/>
              <a:ea typeface="Calibri"/>
              <a:cs typeface="Calibri"/>
              <a:sym typeface="Calibri"/>
            </a:endParaRPr>
          </a:p>
          <a:p>
            <a:pPr marL="228600" marR="0" lvl="0" indent="-228600" algn="l" rtl="0">
              <a:lnSpc>
                <a:spcPct val="90000"/>
              </a:lnSpc>
              <a:spcBef>
                <a:spcPts val="100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Bring a worry to life</a:t>
            </a:r>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lt1"/>
              </a:solidFill>
              <a:latin typeface="Calibri"/>
              <a:ea typeface="Calibri"/>
              <a:cs typeface="Calibri"/>
              <a:sym typeface="Calibri"/>
            </a:endParaRPr>
          </a:p>
          <a:p>
            <a:pPr marL="228600" marR="0" lvl="0" indent="-228600" algn="l" rtl="0">
              <a:lnSpc>
                <a:spcPct val="90000"/>
              </a:lnSpc>
              <a:spcBef>
                <a:spcPts val="100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Teach the student to “think accurately”  </a:t>
            </a:r>
            <a:endParaRPr/>
          </a:p>
          <a:p>
            <a:pPr marL="0" marR="0" lvl="0" indent="0" algn="l" rtl="0">
              <a:lnSpc>
                <a:spcPct val="90000"/>
              </a:lnSpc>
              <a:spcBef>
                <a:spcPts val="1000"/>
              </a:spcBef>
              <a:spcAft>
                <a:spcPts val="0"/>
              </a:spcAft>
              <a:buClr>
                <a:schemeClr val="lt1"/>
              </a:buClr>
              <a:buSzPts val="2800"/>
              <a:buFont typeface="Arial"/>
              <a:buNone/>
            </a:pPr>
            <a:r>
              <a:rPr lang="en-US" sz="2800" b="0" i="0" u="none" strike="noStrike" cap="none">
                <a:solidFill>
                  <a:schemeClr val="lt1"/>
                </a:solidFill>
                <a:latin typeface="Calibri"/>
                <a:ea typeface="Calibri"/>
                <a:cs typeface="Calibri"/>
                <a:sym typeface="Calibri"/>
              </a:rPr>
              <a:t>     Catch your thoughts; Collect Evidence; Challenge your thoughts</a:t>
            </a:r>
            <a:endParaRPr/>
          </a:p>
        </p:txBody>
      </p:sp>
      <p:sp>
        <p:nvSpPr>
          <p:cNvPr id="358" name="Google Shape;358;p35">
            <a:hlinkClick r:id="rId4"/>
          </p:cNvPr>
          <p:cNvSpPr txBox="1"/>
          <p:nvPr/>
        </p:nvSpPr>
        <p:spPr>
          <a:xfrm>
            <a:off x="0" y="6334780"/>
            <a:ext cx="348414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lt1"/>
                </a:solidFill>
                <a:latin typeface="Calibri"/>
                <a:ea typeface="Calibri"/>
                <a:cs typeface="Calibri"/>
                <a:sym typeface="Calibri"/>
              </a:rPr>
              <a:t>Learn more at gozen</a:t>
            </a:r>
            <a:endParaRPr sz="2800">
              <a:solidFill>
                <a:schemeClr val="lt1"/>
              </a:solidFill>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6"/>
          <p:cNvSpPr/>
          <p:nvPr/>
        </p:nvSpPr>
        <p:spPr>
          <a:xfrm>
            <a:off x="0" y="6470"/>
            <a:ext cx="12192000" cy="1898646"/>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64" name="Google Shape;364;p36"/>
          <p:cNvSpPr txBox="1"/>
          <p:nvPr/>
        </p:nvSpPr>
        <p:spPr>
          <a:xfrm>
            <a:off x="2021904" y="317519"/>
            <a:ext cx="7820259"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000090"/>
                </a:solidFill>
                <a:latin typeface="Calibri"/>
                <a:ea typeface="Calibri"/>
                <a:cs typeface="Calibri"/>
                <a:sym typeface="Calibri"/>
              </a:rPr>
              <a:t>Practical Strategies</a:t>
            </a:r>
            <a:endParaRPr/>
          </a:p>
        </p:txBody>
      </p:sp>
      <p:sp>
        <p:nvSpPr>
          <p:cNvPr id="365" name="Google Shape;365;p36"/>
          <p:cNvSpPr/>
          <p:nvPr/>
        </p:nvSpPr>
        <p:spPr>
          <a:xfrm>
            <a:off x="0" y="1673151"/>
            <a:ext cx="12192000" cy="599620"/>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D966"/>
              </a:solidFill>
              <a:latin typeface="Calibri"/>
              <a:ea typeface="Calibri"/>
              <a:cs typeface="Calibri"/>
              <a:sym typeface="Calibri"/>
            </a:endParaRPr>
          </a:p>
        </p:txBody>
      </p:sp>
      <p:sp>
        <p:nvSpPr>
          <p:cNvPr id="366" name="Google Shape;366;p36"/>
          <p:cNvSpPr/>
          <p:nvPr/>
        </p:nvSpPr>
        <p:spPr>
          <a:xfrm>
            <a:off x="0" y="1574878"/>
            <a:ext cx="12192000" cy="62853"/>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D966"/>
              </a:solidFill>
              <a:latin typeface="Calibri"/>
              <a:ea typeface="Calibri"/>
              <a:cs typeface="Calibri"/>
              <a:sym typeface="Calibri"/>
            </a:endParaRPr>
          </a:p>
        </p:txBody>
      </p:sp>
      <p:sp>
        <p:nvSpPr>
          <p:cNvPr id="367" name="Google Shape;367;p36"/>
          <p:cNvSpPr/>
          <p:nvPr/>
        </p:nvSpPr>
        <p:spPr>
          <a:xfrm>
            <a:off x="0" y="1476605"/>
            <a:ext cx="12192000" cy="62853"/>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00"/>
              </a:solidFill>
              <a:latin typeface="Calibri"/>
              <a:ea typeface="Calibri"/>
              <a:cs typeface="Calibri"/>
              <a:sym typeface="Calibri"/>
            </a:endParaRPr>
          </a:p>
        </p:txBody>
      </p:sp>
      <p:pic>
        <p:nvPicPr>
          <p:cNvPr id="368" name="Google Shape;368;p36"/>
          <p:cNvPicPr preferRelativeResize="0"/>
          <p:nvPr/>
        </p:nvPicPr>
        <p:blipFill rotWithShape="1">
          <a:blip r:embed="rId3">
            <a:alphaModFix/>
          </a:blip>
          <a:srcRect/>
          <a:stretch/>
        </p:blipFill>
        <p:spPr>
          <a:xfrm>
            <a:off x="10089592" y="6003967"/>
            <a:ext cx="1932020" cy="647227"/>
          </a:xfrm>
          <a:prstGeom prst="rect">
            <a:avLst/>
          </a:prstGeom>
          <a:noFill/>
          <a:ln>
            <a:noFill/>
          </a:ln>
        </p:spPr>
      </p:pic>
      <p:sp>
        <p:nvSpPr>
          <p:cNvPr id="369" name="Google Shape;369;p36"/>
          <p:cNvSpPr txBox="1">
            <a:spLocks noGrp="1"/>
          </p:cNvSpPr>
          <p:nvPr>
            <p:ph type="body" idx="1"/>
          </p:nvPr>
        </p:nvSpPr>
        <p:spPr>
          <a:xfrm>
            <a:off x="838193" y="1905135"/>
            <a:ext cx="10515600" cy="4351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endParaRPr sz="2800" b="0" i="0" u="none" strike="noStrike" cap="none">
              <a:solidFill>
                <a:schemeClr val="lt1"/>
              </a:solidFill>
              <a:latin typeface="Calibri"/>
              <a:ea typeface="Calibri"/>
              <a:cs typeface="Calibri"/>
              <a:sym typeface="Calibri"/>
            </a:endParaRPr>
          </a:p>
          <a:p>
            <a:pPr marL="228600" marR="0" lvl="0" indent="-228600" algn="l" rtl="0">
              <a:lnSpc>
                <a:spcPct val="90000"/>
              </a:lnSpc>
              <a:spcBef>
                <a:spcPts val="100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Let them go from What if to What is; Let them focus on their breath and then discuss what is</a:t>
            </a:r>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lt1"/>
              </a:solidFill>
              <a:latin typeface="Calibri"/>
              <a:ea typeface="Calibri"/>
              <a:cs typeface="Calibri"/>
              <a:sym typeface="Calibri"/>
            </a:endParaRPr>
          </a:p>
          <a:p>
            <a:pPr marL="228600" marR="0" lvl="0" indent="-228600" algn="l" rtl="0">
              <a:lnSpc>
                <a:spcPct val="90000"/>
              </a:lnSpc>
              <a:spcBef>
                <a:spcPts val="100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Allow them to worry; but set limits</a:t>
            </a:r>
            <a:r>
              <a:rPr lang="en-US"/>
              <a:t> </a:t>
            </a:r>
            <a:endParaRPr/>
          </a:p>
          <a:p>
            <a:pPr marL="228600" marR="0" lvl="0" indent="0" algn="l" rtl="0">
              <a:lnSpc>
                <a:spcPct val="90000"/>
              </a:lnSpc>
              <a:spcBef>
                <a:spcPts val="1000"/>
              </a:spcBef>
              <a:spcAft>
                <a:spcPts val="0"/>
              </a:spcAft>
              <a:buNone/>
            </a:pPr>
            <a:endParaRPr/>
          </a:p>
          <a:p>
            <a:pPr marL="228600" marR="0" lvl="0" indent="-228600" algn="l" rtl="0">
              <a:lnSpc>
                <a:spcPct val="90000"/>
              </a:lnSpc>
              <a:spcBef>
                <a:spcPts val="100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Have the students, along with your guidance,  </a:t>
            </a:r>
            <a:r>
              <a:rPr lang="en-US">
                <a:solidFill>
                  <a:schemeClr val="lt1"/>
                </a:solidFill>
              </a:rPr>
              <a:t>create a</a:t>
            </a:r>
            <a:r>
              <a:rPr lang="en-US" sz="2800" b="0" i="0" u="none" strike="noStrike" cap="none">
                <a:solidFill>
                  <a:schemeClr val="lt1"/>
                </a:solidFill>
                <a:latin typeface="Calibri"/>
                <a:ea typeface="Calibri"/>
                <a:cs typeface="Calibri"/>
                <a:sym typeface="Calibri"/>
              </a:rPr>
              <a:t> checklist with a step-by-step guide on how to calm down.</a:t>
            </a:r>
            <a:endParaRPr/>
          </a:p>
        </p:txBody>
      </p:sp>
      <p:sp>
        <p:nvSpPr>
          <p:cNvPr id="370" name="Google Shape;370;p36">
            <a:hlinkClick r:id="rId4"/>
          </p:cNvPr>
          <p:cNvSpPr txBox="1"/>
          <p:nvPr/>
        </p:nvSpPr>
        <p:spPr>
          <a:xfrm>
            <a:off x="0" y="6334780"/>
            <a:ext cx="348414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lt1"/>
                </a:solidFill>
                <a:latin typeface="Calibri"/>
                <a:ea typeface="Calibri"/>
                <a:cs typeface="Calibri"/>
                <a:sym typeface="Calibri"/>
              </a:rPr>
              <a:t>Learn more at gozen</a:t>
            </a:r>
            <a:endParaRPr sz="2800">
              <a:solidFill>
                <a:schemeClr val="lt1"/>
              </a:solidFill>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7"/>
          <p:cNvSpPr/>
          <p:nvPr/>
        </p:nvSpPr>
        <p:spPr>
          <a:xfrm>
            <a:off x="0" y="6470"/>
            <a:ext cx="12192000" cy="1898700"/>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76" name="Google Shape;376;p37"/>
          <p:cNvSpPr txBox="1"/>
          <p:nvPr/>
        </p:nvSpPr>
        <p:spPr>
          <a:xfrm>
            <a:off x="2021904" y="317519"/>
            <a:ext cx="7820400" cy="1200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000090"/>
                </a:solidFill>
                <a:latin typeface="Calibri"/>
                <a:ea typeface="Calibri"/>
                <a:cs typeface="Calibri"/>
                <a:sym typeface="Calibri"/>
              </a:rPr>
              <a:t>Are you the cause?</a:t>
            </a:r>
            <a:endParaRPr/>
          </a:p>
        </p:txBody>
      </p:sp>
      <p:sp>
        <p:nvSpPr>
          <p:cNvPr id="377" name="Google Shape;377;p37"/>
          <p:cNvSpPr/>
          <p:nvPr/>
        </p:nvSpPr>
        <p:spPr>
          <a:xfrm>
            <a:off x="0" y="1673151"/>
            <a:ext cx="12192000" cy="599700"/>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D966"/>
              </a:solidFill>
              <a:latin typeface="Calibri"/>
              <a:ea typeface="Calibri"/>
              <a:cs typeface="Calibri"/>
              <a:sym typeface="Calibri"/>
            </a:endParaRPr>
          </a:p>
        </p:txBody>
      </p:sp>
      <p:sp>
        <p:nvSpPr>
          <p:cNvPr id="378" name="Google Shape;378;p37"/>
          <p:cNvSpPr/>
          <p:nvPr/>
        </p:nvSpPr>
        <p:spPr>
          <a:xfrm>
            <a:off x="0" y="1574878"/>
            <a:ext cx="12192000" cy="63000"/>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D966"/>
              </a:solidFill>
              <a:latin typeface="Calibri"/>
              <a:ea typeface="Calibri"/>
              <a:cs typeface="Calibri"/>
              <a:sym typeface="Calibri"/>
            </a:endParaRPr>
          </a:p>
        </p:txBody>
      </p:sp>
      <p:sp>
        <p:nvSpPr>
          <p:cNvPr id="379" name="Google Shape;379;p37"/>
          <p:cNvSpPr/>
          <p:nvPr/>
        </p:nvSpPr>
        <p:spPr>
          <a:xfrm>
            <a:off x="0" y="1476605"/>
            <a:ext cx="12192000" cy="63000"/>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00"/>
              </a:solidFill>
              <a:latin typeface="Calibri"/>
              <a:ea typeface="Calibri"/>
              <a:cs typeface="Calibri"/>
              <a:sym typeface="Calibri"/>
            </a:endParaRPr>
          </a:p>
        </p:txBody>
      </p:sp>
      <p:pic>
        <p:nvPicPr>
          <p:cNvPr id="380" name="Google Shape;380;p37"/>
          <p:cNvPicPr preferRelativeResize="0"/>
          <p:nvPr/>
        </p:nvPicPr>
        <p:blipFill rotWithShape="1">
          <a:blip r:embed="rId3">
            <a:alphaModFix/>
          </a:blip>
          <a:srcRect/>
          <a:stretch/>
        </p:blipFill>
        <p:spPr>
          <a:xfrm>
            <a:off x="10089592" y="6003967"/>
            <a:ext cx="1932020" cy="647227"/>
          </a:xfrm>
          <a:prstGeom prst="rect">
            <a:avLst/>
          </a:prstGeom>
          <a:noFill/>
          <a:ln>
            <a:noFill/>
          </a:ln>
        </p:spPr>
      </p:pic>
      <p:sp>
        <p:nvSpPr>
          <p:cNvPr id="381" name="Google Shape;381;p37"/>
          <p:cNvSpPr txBox="1">
            <a:spLocks noGrp="1"/>
          </p:cNvSpPr>
          <p:nvPr>
            <p:ph type="body" idx="1"/>
          </p:nvPr>
        </p:nvSpPr>
        <p:spPr>
          <a:xfrm>
            <a:off x="838193" y="1905135"/>
            <a:ext cx="10515600" cy="4351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endParaRPr sz="2800" b="0" i="0" u="none" strike="noStrike" cap="none">
              <a:solidFill>
                <a:schemeClr val="lt1"/>
              </a:solidFill>
              <a:latin typeface="Calibri"/>
              <a:ea typeface="Calibri"/>
              <a:cs typeface="Calibri"/>
              <a:sym typeface="Calibri"/>
            </a:endParaRPr>
          </a:p>
          <a:p>
            <a:pPr marL="0" marR="0" lvl="0" indent="0" algn="ctr" rtl="0">
              <a:lnSpc>
                <a:spcPct val="90000"/>
              </a:lnSpc>
              <a:spcBef>
                <a:spcPts val="1000"/>
              </a:spcBef>
              <a:spcAft>
                <a:spcPts val="0"/>
              </a:spcAft>
              <a:buNone/>
            </a:pPr>
            <a:r>
              <a:rPr lang="en-US" sz="3600">
                <a:solidFill>
                  <a:schemeClr val="lt1"/>
                </a:solidFill>
              </a:rPr>
              <a:t>Adult-induced anxiety</a:t>
            </a:r>
            <a:endParaRPr sz="3600">
              <a:solidFill>
                <a:schemeClr val="lt1"/>
              </a:solidFill>
            </a:endParaRPr>
          </a:p>
          <a:p>
            <a:pPr marL="0" marR="0" lvl="0" indent="0" algn="ctr" rtl="0">
              <a:lnSpc>
                <a:spcPct val="90000"/>
              </a:lnSpc>
              <a:spcBef>
                <a:spcPts val="1000"/>
              </a:spcBef>
              <a:spcAft>
                <a:spcPts val="0"/>
              </a:spcAft>
              <a:buNone/>
            </a:pPr>
            <a:r>
              <a:rPr lang="en-US" sz="3600">
                <a:solidFill>
                  <a:schemeClr val="lt1"/>
                </a:solidFill>
              </a:rPr>
              <a:t>What is it ?   Have you ever experienced it?</a:t>
            </a:r>
            <a:endParaRPr sz="3600">
              <a:solidFill>
                <a:schemeClr val="lt1"/>
              </a:solidFill>
            </a:endParaRPr>
          </a:p>
        </p:txBody>
      </p:sp>
      <p:sp>
        <p:nvSpPr>
          <p:cNvPr id="382" name="Google Shape;382;p37">
            <a:hlinkClick r:id="rId4"/>
          </p:cNvPr>
          <p:cNvSpPr txBox="1"/>
          <p:nvPr/>
        </p:nvSpPr>
        <p:spPr>
          <a:xfrm>
            <a:off x="0" y="6334780"/>
            <a:ext cx="34842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lt1"/>
                </a:solidFill>
                <a:latin typeface="Calibri"/>
                <a:ea typeface="Calibri"/>
                <a:cs typeface="Calibri"/>
                <a:sym typeface="Calibri"/>
              </a:rPr>
              <a:t>Learn more at gozen</a:t>
            </a:r>
            <a:endParaRPr sz="2800">
              <a:solidFill>
                <a:schemeClr val="lt1"/>
              </a:solidFill>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38"/>
          <p:cNvSpPr/>
          <p:nvPr/>
        </p:nvSpPr>
        <p:spPr>
          <a:xfrm>
            <a:off x="0" y="6470"/>
            <a:ext cx="12192000" cy="5090551"/>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00"/>
              </a:solidFill>
              <a:latin typeface="Calibri"/>
              <a:ea typeface="Calibri"/>
              <a:cs typeface="Calibri"/>
              <a:sym typeface="Calibri"/>
            </a:endParaRPr>
          </a:p>
        </p:txBody>
      </p:sp>
      <p:sp>
        <p:nvSpPr>
          <p:cNvPr id="388" name="Google Shape;388;p38"/>
          <p:cNvSpPr/>
          <p:nvPr/>
        </p:nvSpPr>
        <p:spPr>
          <a:xfrm flipH="1">
            <a:off x="5831774" y="1888405"/>
            <a:ext cx="384328" cy="3091636"/>
          </a:xfrm>
          <a:prstGeom prst="roundRect">
            <a:avLst>
              <a:gd name="adj" fmla="val 16667"/>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389" name="Google Shape;389;p38"/>
          <p:cNvPicPr preferRelativeResize="0"/>
          <p:nvPr/>
        </p:nvPicPr>
        <p:blipFill rotWithShape="1">
          <a:blip r:embed="rId3">
            <a:alphaModFix/>
          </a:blip>
          <a:srcRect/>
          <a:stretch/>
        </p:blipFill>
        <p:spPr>
          <a:xfrm>
            <a:off x="10089592" y="6003967"/>
            <a:ext cx="1932020" cy="647227"/>
          </a:xfrm>
          <a:prstGeom prst="rect">
            <a:avLst/>
          </a:prstGeom>
          <a:noFill/>
          <a:ln>
            <a:noFill/>
          </a:ln>
        </p:spPr>
      </p:pic>
      <p:sp>
        <p:nvSpPr>
          <p:cNvPr id="390" name="Google Shape;390;p38"/>
          <p:cNvSpPr txBox="1"/>
          <p:nvPr/>
        </p:nvSpPr>
        <p:spPr>
          <a:xfrm>
            <a:off x="650028" y="183827"/>
            <a:ext cx="11092770" cy="15696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a:solidFill>
                  <a:srgbClr val="000090"/>
                </a:solidFill>
                <a:latin typeface="Calibri"/>
                <a:ea typeface="Calibri"/>
                <a:cs typeface="Calibri"/>
                <a:sym typeface="Calibri"/>
              </a:rPr>
              <a:t>How teachers can create a safe environment for students with anxiety </a:t>
            </a:r>
            <a:endParaRPr sz="4800">
              <a:solidFill>
                <a:srgbClr val="000090"/>
              </a:solidFill>
              <a:latin typeface="Calibri"/>
              <a:ea typeface="Calibri"/>
              <a:cs typeface="Calibri"/>
              <a:sym typeface="Calibri"/>
            </a:endParaRPr>
          </a:p>
        </p:txBody>
      </p:sp>
      <p:pic>
        <p:nvPicPr>
          <p:cNvPr id="391" name="Google Shape;391;p38" descr="Make-a-School-Map-(for-a-Class-Project)-Step-14 (1).jpg"/>
          <p:cNvPicPr preferRelativeResize="0"/>
          <p:nvPr/>
        </p:nvPicPr>
        <p:blipFill rotWithShape="1">
          <a:blip r:embed="rId4">
            <a:alphaModFix/>
          </a:blip>
          <a:srcRect/>
          <a:stretch/>
        </p:blipFill>
        <p:spPr>
          <a:xfrm>
            <a:off x="7231150" y="1768251"/>
            <a:ext cx="4070615" cy="3052961"/>
          </a:xfrm>
          <a:prstGeom prst="rect">
            <a:avLst/>
          </a:prstGeom>
          <a:noFill/>
          <a:ln>
            <a:noFill/>
          </a:ln>
        </p:spPr>
      </p:pic>
      <p:sp>
        <p:nvSpPr>
          <p:cNvPr id="392" name="Google Shape;392;p38"/>
          <p:cNvSpPr txBox="1"/>
          <p:nvPr/>
        </p:nvSpPr>
        <p:spPr>
          <a:xfrm>
            <a:off x="518007" y="1754712"/>
            <a:ext cx="4962857" cy="4401205"/>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0038A8"/>
              </a:buClr>
              <a:buSzPts val="2000"/>
              <a:buFont typeface="Arial"/>
              <a:buChar char="•"/>
            </a:pPr>
            <a:r>
              <a:rPr lang="en-US" sz="2000">
                <a:solidFill>
                  <a:srgbClr val="0038A8"/>
                </a:solidFill>
                <a:latin typeface="Calibri"/>
                <a:ea typeface="Calibri"/>
                <a:cs typeface="Calibri"/>
                <a:sym typeface="Calibri"/>
              </a:rPr>
              <a:t>Allow students to visit the new teacher, classroom or building at the end of the school year for preparation for the next year.</a:t>
            </a:r>
            <a:endParaRPr/>
          </a:p>
          <a:p>
            <a:pPr marL="285750" marR="0" lvl="0" indent="-158750" algn="l" rtl="0">
              <a:spcBef>
                <a:spcPts val="0"/>
              </a:spcBef>
              <a:spcAft>
                <a:spcPts val="0"/>
              </a:spcAft>
              <a:buClr>
                <a:schemeClr val="dk1"/>
              </a:buClr>
              <a:buSzPts val="2000"/>
              <a:buFont typeface="Arial"/>
              <a:buNone/>
            </a:pPr>
            <a:endParaRPr sz="2000">
              <a:solidFill>
                <a:srgbClr val="0038A8"/>
              </a:solidFill>
              <a:latin typeface="Calibri"/>
              <a:ea typeface="Calibri"/>
              <a:cs typeface="Calibri"/>
              <a:sym typeface="Calibri"/>
            </a:endParaRPr>
          </a:p>
          <a:p>
            <a:pPr marL="285750" marR="0" lvl="0" indent="-285750" algn="l" rtl="0">
              <a:spcBef>
                <a:spcPts val="0"/>
              </a:spcBef>
              <a:spcAft>
                <a:spcPts val="0"/>
              </a:spcAft>
              <a:buClr>
                <a:srgbClr val="0038A8"/>
              </a:buClr>
              <a:buSzPts val="2000"/>
              <a:buFont typeface="Arial"/>
              <a:buChar char="•"/>
            </a:pPr>
            <a:r>
              <a:rPr lang="en-US" sz="2000">
                <a:solidFill>
                  <a:srgbClr val="0038A8"/>
                </a:solidFill>
                <a:latin typeface="Calibri"/>
                <a:ea typeface="Calibri"/>
                <a:cs typeface="Calibri"/>
                <a:sym typeface="Calibri"/>
              </a:rPr>
              <a:t>Make picture portfolio of his/her new school teachers etc.</a:t>
            </a:r>
            <a:endParaRPr/>
          </a:p>
          <a:p>
            <a:pPr marL="0" marR="0" lvl="0" indent="0" algn="l" rtl="0">
              <a:spcBef>
                <a:spcPts val="0"/>
              </a:spcBef>
              <a:spcAft>
                <a:spcPts val="0"/>
              </a:spcAft>
              <a:buNone/>
            </a:pPr>
            <a:endParaRPr sz="2000">
              <a:solidFill>
                <a:srgbClr val="0038A8"/>
              </a:solidFill>
              <a:latin typeface="Calibri"/>
              <a:ea typeface="Calibri"/>
              <a:cs typeface="Calibri"/>
              <a:sym typeface="Calibri"/>
            </a:endParaRPr>
          </a:p>
          <a:p>
            <a:pPr marL="285750" marR="0" lvl="0" indent="-285750" algn="l" rtl="0">
              <a:spcBef>
                <a:spcPts val="0"/>
              </a:spcBef>
              <a:spcAft>
                <a:spcPts val="0"/>
              </a:spcAft>
              <a:buClr>
                <a:srgbClr val="0038A8"/>
              </a:buClr>
              <a:buSzPts val="2000"/>
              <a:buFont typeface="Arial"/>
              <a:buChar char="•"/>
            </a:pPr>
            <a:r>
              <a:rPr lang="en-US" sz="2000">
                <a:solidFill>
                  <a:srgbClr val="0038A8"/>
                </a:solidFill>
                <a:latin typeface="Calibri"/>
                <a:ea typeface="Calibri"/>
                <a:cs typeface="Calibri"/>
                <a:sym typeface="Calibri"/>
              </a:rPr>
              <a:t>Give students maps or checklist in case of emergency</a:t>
            </a:r>
            <a:endParaRPr/>
          </a:p>
          <a:p>
            <a:pPr marL="0" marR="0" lvl="0" indent="0" algn="l" rtl="0">
              <a:spcBef>
                <a:spcPts val="0"/>
              </a:spcBef>
              <a:spcAft>
                <a:spcPts val="0"/>
              </a:spcAft>
              <a:buNone/>
            </a:pPr>
            <a:endParaRPr sz="2000">
              <a:solidFill>
                <a:srgbClr val="0038A8"/>
              </a:solidFill>
              <a:latin typeface="Calibri"/>
              <a:ea typeface="Calibri"/>
              <a:cs typeface="Calibri"/>
              <a:sym typeface="Calibri"/>
            </a:endParaRPr>
          </a:p>
          <a:p>
            <a:pPr marL="285750" marR="0" lvl="0" indent="-158750" algn="l" rtl="0">
              <a:spcBef>
                <a:spcPts val="0"/>
              </a:spcBef>
              <a:spcAft>
                <a:spcPts val="0"/>
              </a:spcAft>
              <a:buClr>
                <a:schemeClr val="dk1"/>
              </a:buClr>
              <a:buSzPts val="2000"/>
              <a:buFont typeface="Arial"/>
              <a:buNone/>
            </a:pPr>
            <a:endParaRPr sz="2000">
              <a:solidFill>
                <a:srgbClr val="0038A8"/>
              </a:solidFill>
              <a:latin typeface="Calibri"/>
              <a:ea typeface="Calibri"/>
              <a:cs typeface="Calibri"/>
              <a:sym typeface="Calibri"/>
            </a:endParaRPr>
          </a:p>
          <a:p>
            <a:pPr marL="285750" marR="0" lvl="0" indent="-158750" algn="l" rtl="0">
              <a:spcBef>
                <a:spcPts val="0"/>
              </a:spcBef>
              <a:spcAft>
                <a:spcPts val="0"/>
              </a:spcAft>
              <a:buClr>
                <a:schemeClr val="dk1"/>
              </a:buClr>
              <a:buSzPts val="2000"/>
              <a:buFont typeface="Arial"/>
              <a:buNone/>
            </a:pPr>
            <a:endParaRPr sz="2000">
              <a:solidFill>
                <a:srgbClr val="0038A8"/>
              </a:solidFill>
              <a:latin typeface="Calibri"/>
              <a:ea typeface="Calibri"/>
              <a:cs typeface="Calibri"/>
              <a:sym typeface="Calibri"/>
            </a:endParaRPr>
          </a:p>
          <a:p>
            <a:pPr marL="285750" marR="0" lvl="0" indent="-158750" algn="l" rtl="0">
              <a:spcBef>
                <a:spcPts val="0"/>
              </a:spcBef>
              <a:spcAft>
                <a:spcPts val="0"/>
              </a:spcAft>
              <a:buClr>
                <a:schemeClr val="dk1"/>
              </a:buClr>
              <a:buSzPts val="2000"/>
              <a:buFont typeface="Arial"/>
              <a:buNone/>
            </a:pPr>
            <a:endParaRPr sz="2000">
              <a:solidFill>
                <a:srgbClr val="0038A8"/>
              </a:solidFill>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9"/>
          <p:cNvSpPr/>
          <p:nvPr/>
        </p:nvSpPr>
        <p:spPr>
          <a:xfrm>
            <a:off x="0" y="6470"/>
            <a:ext cx="12192000" cy="5090551"/>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00"/>
              </a:solidFill>
              <a:latin typeface="Calibri"/>
              <a:ea typeface="Calibri"/>
              <a:cs typeface="Calibri"/>
              <a:sym typeface="Calibri"/>
            </a:endParaRPr>
          </a:p>
        </p:txBody>
      </p:sp>
      <p:sp>
        <p:nvSpPr>
          <p:cNvPr id="398" name="Google Shape;398;p39"/>
          <p:cNvSpPr/>
          <p:nvPr/>
        </p:nvSpPr>
        <p:spPr>
          <a:xfrm flipH="1">
            <a:off x="5831774" y="1888405"/>
            <a:ext cx="384328" cy="3091636"/>
          </a:xfrm>
          <a:prstGeom prst="roundRect">
            <a:avLst>
              <a:gd name="adj" fmla="val 16667"/>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399" name="Google Shape;399;p39"/>
          <p:cNvPicPr preferRelativeResize="0"/>
          <p:nvPr/>
        </p:nvPicPr>
        <p:blipFill rotWithShape="1">
          <a:blip r:embed="rId3">
            <a:alphaModFix/>
          </a:blip>
          <a:srcRect/>
          <a:stretch/>
        </p:blipFill>
        <p:spPr>
          <a:xfrm>
            <a:off x="10089592" y="6003967"/>
            <a:ext cx="1932020" cy="647227"/>
          </a:xfrm>
          <a:prstGeom prst="rect">
            <a:avLst/>
          </a:prstGeom>
          <a:noFill/>
          <a:ln>
            <a:noFill/>
          </a:ln>
        </p:spPr>
      </p:pic>
      <p:sp>
        <p:nvSpPr>
          <p:cNvPr id="400" name="Google Shape;400;p39"/>
          <p:cNvSpPr txBox="1"/>
          <p:nvPr/>
        </p:nvSpPr>
        <p:spPr>
          <a:xfrm>
            <a:off x="650028" y="183827"/>
            <a:ext cx="11092770" cy="15696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a:solidFill>
                  <a:srgbClr val="000090"/>
                </a:solidFill>
                <a:latin typeface="Calibri"/>
                <a:ea typeface="Calibri"/>
                <a:cs typeface="Calibri"/>
                <a:sym typeface="Calibri"/>
              </a:rPr>
              <a:t>How teachers can create a safe environment for students with anxiety </a:t>
            </a:r>
            <a:endParaRPr sz="4800">
              <a:solidFill>
                <a:srgbClr val="000090"/>
              </a:solidFill>
              <a:latin typeface="Calibri"/>
              <a:ea typeface="Calibri"/>
              <a:cs typeface="Calibri"/>
              <a:sym typeface="Calibri"/>
            </a:endParaRPr>
          </a:p>
        </p:txBody>
      </p:sp>
      <p:pic>
        <p:nvPicPr>
          <p:cNvPr id="401" name="Google Shape;401;p39" descr="envelope.jpeg"/>
          <p:cNvPicPr preferRelativeResize="0"/>
          <p:nvPr/>
        </p:nvPicPr>
        <p:blipFill rotWithShape="1">
          <a:blip r:embed="rId4">
            <a:alphaModFix/>
          </a:blip>
          <a:srcRect/>
          <a:stretch/>
        </p:blipFill>
        <p:spPr>
          <a:xfrm rot="-232355">
            <a:off x="7358068" y="2185375"/>
            <a:ext cx="3810000" cy="2133600"/>
          </a:xfrm>
          <a:prstGeom prst="rect">
            <a:avLst/>
          </a:prstGeom>
          <a:noFill/>
          <a:ln>
            <a:noFill/>
          </a:ln>
        </p:spPr>
      </p:pic>
      <p:sp>
        <p:nvSpPr>
          <p:cNvPr id="402" name="Google Shape;402;p39"/>
          <p:cNvSpPr txBox="1"/>
          <p:nvPr/>
        </p:nvSpPr>
        <p:spPr>
          <a:xfrm>
            <a:off x="367619" y="1902797"/>
            <a:ext cx="5414025" cy="4154984"/>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038A8"/>
              </a:buClr>
              <a:buSzPts val="2000"/>
              <a:buFont typeface="Arial"/>
              <a:buChar char="•"/>
            </a:pPr>
            <a:r>
              <a:rPr lang="en-US" sz="2000">
                <a:solidFill>
                  <a:srgbClr val="0038A8"/>
                </a:solidFill>
                <a:latin typeface="Calibri"/>
                <a:ea typeface="Calibri"/>
                <a:cs typeface="Calibri"/>
                <a:sym typeface="Calibri"/>
              </a:rPr>
              <a:t>Don’t change the routine without letting the students know</a:t>
            </a:r>
            <a:endParaRPr/>
          </a:p>
          <a:p>
            <a:pPr marL="0" marR="0" lvl="0" indent="0" algn="l" rtl="0">
              <a:spcBef>
                <a:spcPts val="0"/>
              </a:spcBef>
              <a:spcAft>
                <a:spcPts val="0"/>
              </a:spcAft>
              <a:buNone/>
            </a:pPr>
            <a:endParaRPr sz="800">
              <a:solidFill>
                <a:srgbClr val="0038A8"/>
              </a:solidFill>
              <a:latin typeface="Calibri"/>
              <a:ea typeface="Calibri"/>
              <a:cs typeface="Calibri"/>
              <a:sym typeface="Calibri"/>
            </a:endParaRPr>
          </a:p>
          <a:p>
            <a:pPr marL="342900" marR="0" lvl="0" indent="-342900" algn="l" rtl="0">
              <a:spcBef>
                <a:spcPts val="0"/>
              </a:spcBef>
              <a:spcAft>
                <a:spcPts val="0"/>
              </a:spcAft>
              <a:buClr>
                <a:srgbClr val="0038A8"/>
              </a:buClr>
              <a:buSzPts val="2000"/>
              <a:buFont typeface="Arial"/>
              <a:buChar char="•"/>
            </a:pPr>
            <a:r>
              <a:rPr lang="en-US" sz="2000">
                <a:solidFill>
                  <a:srgbClr val="0038A8"/>
                </a:solidFill>
                <a:latin typeface="Calibri"/>
                <a:ea typeface="Calibri"/>
                <a:cs typeface="Calibri"/>
                <a:sym typeface="Calibri"/>
              </a:rPr>
              <a:t>Send a letter home to student over the summer reminding him/her of the visit and something you remember in your conversation with him/her. </a:t>
            </a:r>
            <a:endParaRPr/>
          </a:p>
          <a:p>
            <a:pPr marL="0" marR="0" lvl="0" indent="0" algn="l" rtl="0">
              <a:spcBef>
                <a:spcPts val="0"/>
              </a:spcBef>
              <a:spcAft>
                <a:spcPts val="0"/>
              </a:spcAft>
              <a:buNone/>
            </a:pPr>
            <a:endParaRPr sz="800">
              <a:solidFill>
                <a:srgbClr val="0038A8"/>
              </a:solidFill>
              <a:latin typeface="Calibri"/>
              <a:ea typeface="Calibri"/>
              <a:cs typeface="Calibri"/>
              <a:sym typeface="Calibri"/>
            </a:endParaRPr>
          </a:p>
          <a:p>
            <a:pPr marL="342900" marR="0" lvl="0" indent="-342900" algn="l" rtl="0">
              <a:spcBef>
                <a:spcPts val="0"/>
              </a:spcBef>
              <a:spcAft>
                <a:spcPts val="0"/>
              </a:spcAft>
              <a:buClr>
                <a:srgbClr val="0038A8"/>
              </a:buClr>
              <a:buSzPts val="2000"/>
              <a:buFont typeface="Arial"/>
              <a:buChar char="•"/>
            </a:pPr>
            <a:r>
              <a:rPr lang="en-US" sz="2000">
                <a:solidFill>
                  <a:srgbClr val="0038A8"/>
                </a:solidFill>
                <a:latin typeface="Calibri"/>
                <a:ea typeface="Calibri"/>
                <a:cs typeface="Calibri"/>
                <a:sym typeface="Calibri"/>
              </a:rPr>
              <a:t>Expectations are posted and student understands them</a:t>
            </a:r>
            <a:endParaRPr/>
          </a:p>
          <a:p>
            <a:pPr marL="342900" marR="0" lvl="0" indent="-292100" algn="l" rtl="0">
              <a:spcBef>
                <a:spcPts val="0"/>
              </a:spcBef>
              <a:spcAft>
                <a:spcPts val="0"/>
              </a:spcAft>
              <a:buClr>
                <a:schemeClr val="dk1"/>
              </a:buClr>
              <a:buSzPts val="800"/>
              <a:buFont typeface="Arial"/>
              <a:buNone/>
            </a:pPr>
            <a:endParaRPr sz="800">
              <a:solidFill>
                <a:srgbClr val="0038A8"/>
              </a:solidFill>
              <a:latin typeface="Calibri"/>
              <a:ea typeface="Calibri"/>
              <a:cs typeface="Calibri"/>
              <a:sym typeface="Calibri"/>
            </a:endParaRPr>
          </a:p>
          <a:p>
            <a:pPr marL="0" marR="0" lvl="0" indent="0" algn="l" rtl="0">
              <a:spcBef>
                <a:spcPts val="0"/>
              </a:spcBef>
              <a:spcAft>
                <a:spcPts val="0"/>
              </a:spcAft>
              <a:buNone/>
            </a:pPr>
            <a:endParaRPr sz="2000">
              <a:solidFill>
                <a:srgbClr val="0038A8"/>
              </a:solidFill>
              <a:latin typeface="Calibri"/>
              <a:ea typeface="Calibri"/>
              <a:cs typeface="Calibri"/>
              <a:sym typeface="Calibri"/>
            </a:endParaRPr>
          </a:p>
          <a:p>
            <a:pPr marL="0" marR="0" lvl="0" indent="0" algn="l" rtl="0">
              <a:spcBef>
                <a:spcPts val="0"/>
              </a:spcBef>
              <a:spcAft>
                <a:spcPts val="0"/>
              </a:spcAft>
              <a:buNone/>
            </a:pPr>
            <a:endParaRPr sz="2000">
              <a:solidFill>
                <a:srgbClr val="0038A8"/>
              </a:solidFill>
              <a:latin typeface="Calibri"/>
              <a:ea typeface="Calibri"/>
              <a:cs typeface="Calibri"/>
              <a:sym typeface="Calibri"/>
            </a:endParaRPr>
          </a:p>
          <a:p>
            <a:pPr marL="285750" marR="0" lvl="0" indent="-158750" algn="l" rtl="0">
              <a:spcBef>
                <a:spcPts val="0"/>
              </a:spcBef>
              <a:spcAft>
                <a:spcPts val="0"/>
              </a:spcAft>
              <a:buClr>
                <a:schemeClr val="dk1"/>
              </a:buClr>
              <a:buSzPts val="2000"/>
              <a:buFont typeface="Arial"/>
              <a:buNone/>
            </a:pPr>
            <a:endParaRPr sz="2000">
              <a:solidFill>
                <a:srgbClr val="0038A8"/>
              </a:solidFill>
              <a:latin typeface="Calibri"/>
              <a:ea typeface="Calibri"/>
              <a:cs typeface="Calibri"/>
              <a:sym typeface="Calibri"/>
            </a:endParaRPr>
          </a:p>
          <a:p>
            <a:pPr marL="285750" marR="0" lvl="0" indent="-158750" algn="l" rtl="0">
              <a:spcBef>
                <a:spcPts val="0"/>
              </a:spcBef>
              <a:spcAft>
                <a:spcPts val="0"/>
              </a:spcAft>
              <a:buClr>
                <a:schemeClr val="dk1"/>
              </a:buClr>
              <a:buSzPts val="2000"/>
              <a:buFont typeface="Arial"/>
              <a:buNone/>
            </a:pPr>
            <a:endParaRPr sz="2000">
              <a:solidFill>
                <a:srgbClr val="0038A8"/>
              </a:solidFill>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0"/>
          <p:cNvSpPr/>
          <p:nvPr/>
        </p:nvSpPr>
        <p:spPr>
          <a:xfrm>
            <a:off x="0" y="6470"/>
            <a:ext cx="12192000" cy="5090551"/>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00"/>
              </a:solidFill>
              <a:latin typeface="Calibri"/>
              <a:ea typeface="Calibri"/>
              <a:cs typeface="Calibri"/>
              <a:sym typeface="Calibri"/>
            </a:endParaRPr>
          </a:p>
        </p:txBody>
      </p:sp>
      <p:sp>
        <p:nvSpPr>
          <p:cNvPr id="408" name="Google Shape;408;p40"/>
          <p:cNvSpPr/>
          <p:nvPr/>
        </p:nvSpPr>
        <p:spPr>
          <a:xfrm flipH="1">
            <a:off x="5831774" y="1888405"/>
            <a:ext cx="384328" cy="3091636"/>
          </a:xfrm>
          <a:prstGeom prst="roundRect">
            <a:avLst>
              <a:gd name="adj" fmla="val 16667"/>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409" name="Google Shape;409;p40"/>
          <p:cNvPicPr preferRelativeResize="0"/>
          <p:nvPr/>
        </p:nvPicPr>
        <p:blipFill rotWithShape="1">
          <a:blip r:embed="rId3">
            <a:alphaModFix/>
          </a:blip>
          <a:srcRect/>
          <a:stretch/>
        </p:blipFill>
        <p:spPr>
          <a:xfrm>
            <a:off x="10089592" y="6003967"/>
            <a:ext cx="1932020" cy="647227"/>
          </a:xfrm>
          <a:prstGeom prst="rect">
            <a:avLst/>
          </a:prstGeom>
          <a:noFill/>
          <a:ln>
            <a:noFill/>
          </a:ln>
        </p:spPr>
      </p:pic>
      <p:sp>
        <p:nvSpPr>
          <p:cNvPr id="410" name="Google Shape;410;p40"/>
          <p:cNvSpPr txBox="1"/>
          <p:nvPr/>
        </p:nvSpPr>
        <p:spPr>
          <a:xfrm>
            <a:off x="650028" y="183827"/>
            <a:ext cx="11092770" cy="15696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a:solidFill>
                  <a:srgbClr val="000090"/>
                </a:solidFill>
                <a:latin typeface="Calibri"/>
                <a:ea typeface="Calibri"/>
                <a:cs typeface="Calibri"/>
                <a:sym typeface="Calibri"/>
              </a:rPr>
              <a:t>How teachers can create a safe environment for students with anxiety </a:t>
            </a:r>
            <a:endParaRPr sz="4800">
              <a:solidFill>
                <a:srgbClr val="000090"/>
              </a:solidFill>
              <a:latin typeface="Calibri"/>
              <a:ea typeface="Calibri"/>
              <a:cs typeface="Calibri"/>
              <a:sym typeface="Calibri"/>
            </a:endParaRPr>
          </a:p>
        </p:txBody>
      </p:sp>
      <p:pic>
        <p:nvPicPr>
          <p:cNvPr id="411" name="Google Shape;411;p40" descr="read aloud.jpeg"/>
          <p:cNvPicPr preferRelativeResize="0"/>
          <p:nvPr/>
        </p:nvPicPr>
        <p:blipFill rotWithShape="1">
          <a:blip r:embed="rId4">
            <a:alphaModFix/>
          </a:blip>
          <a:srcRect/>
          <a:stretch/>
        </p:blipFill>
        <p:spPr>
          <a:xfrm rot="177279">
            <a:off x="7326062" y="2110600"/>
            <a:ext cx="3916975" cy="2606569"/>
          </a:xfrm>
          <a:prstGeom prst="rect">
            <a:avLst/>
          </a:prstGeom>
          <a:noFill/>
          <a:ln>
            <a:noFill/>
          </a:ln>
        </p:spPr>
      </p:pic>
      <p:sp>
        <p:nvSpPr>
          <p:cNvPr id="412" name="Google Shape;412;p40"/>
          <p:cNvSpPr txBox="1"/>
          <p:nvPr/>
        </p:nvSpPr>
        <p:spPr>
          <a:xfrm>
            <a:off x="367619" y="1819239"/>
            <a:ext cx="5414025" cy="298543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800">
              <a:solidFill>
                <a:srgbClr val="0038A8"/>
              </a:solidFill>
              <a:latin typeface="Calibri"/>
              <a:ea typeface="Calibri"/>
              <a:cs typeface="Calibri"/>
              <a:sym typeface="Calibri"/>
            </a:endParaRPr>
          </a:p>
          <a:p>
            <a:pPr marL="342900" marR="0" lvl="0" indent="-342900" algn="l" rtl="0">
              <a:spcBef>
                <a:spcPts val="0"/>
              </a:spcBef>
              <a:spcAft>
                <a:spcPts val="0"/>
              </a:spcAft>
              <a:buClr>
                <a:srgbClr val="0038A8"/>
              </a:buClr>
              <a:buSzPts val="2000"/>
              <a:buFont typeface="Arial"/>
              <a:buChar char="•"/>
            </a:pPr>
            <a:r>
              <a:rPr lang="en-US" sz="2000">
                <a:solidFill>
                  <a:srgbClr val="0038A8"/>
                </a:solidFill>
                <a:latin typeface="Calibri"/>
                <a:ea typeface="Calibri"/>
                <a:cs typeface="Calibri"/>
                <a:sym typeface="Calibri"/>
              </a:rPr>
              <a:t>Consistency in your rules and your expectations as a teacher</a:t>
            </a:r>
            <a:endParaRPr/>
          </a:p>
          <a:p>
            <a:pPr marL="0" marR="0" lvl="0" indent="0" algn="l" rtl="0">
              <a:spcBef>
                <a:spcPts val="0"/>
              </a:spcBef>
              <a:spcAft>
                <a:spcPts val="0"/>
              </a:spcAft>
              <a:buNone/>
            </a:pPr>
            <a:endParaRPr sz="2000">
              <a:solidFill>
                <a:srgbClr val="0038A8"/>
              </a:solidFill>
              <a:latin typeface="Calibri"/>
              <a:ea typeface="Calibri"/>
              <a:cs typeface="Calibri"/>
              <a:sym typeface="Calibri"/>
            </a:endParaRPr>
          </a:p>
          <a:p>
            <a:pPr marL="342900" marR="0" lvl="0" indent="-342900" algn="l" rtl="0">
              <a:spcBef>
                <a:spcPts val="0"/>
              </a:spcBef>
              <a:spcAft>
                <a:spcPts val="0"/>
              </a:spcAft>
              <a:buClr>
                <a:srgbClr val="0038A8"/>
              </a:buClr>
              <a:buSzPts val="2000"/>
              <a:buFont typeface="Arial"/>
              <a:buChar char="•"/>
            </a:pPr>
            <a:r>
              <a:rPr lang="en-US" sz="2000">
                <a:solidFill>
                  <a:srgbClr val="0038A8"/>
                </a:solidFill>
                <a:latin typeface="Calibri"/>
                <a:ea typeface="Calibri"/>
                <a:cs typeface="Calibri"/>
                <a:sym typeface="Calibri"/>
              </a:rPr>
              <a:t>Remind student days in advance and everyday up to you being absent from the building</a:t>
            </a:r>
            <a:endParaRPr/>
          </a:p>
          <a:p>
            <a:pPr marL="0" marR="0" lvl="0" indent="0" algn="l" rtl="0">
              <a:spcBef>
                <a:spcPts val="0"/>
              </a:spcBef>
              <a:spcAft>
                <a:spcPts val="0"/>
              </a:spcAft>
              <a:buNone/>
            </a:pPr>
            <a:endParaRPr sz="2000">
              <a:solidFill>
                <a:srgbClr val="0038A8"/>
              </a:solidFill>
              <a:latin typeface="Calibri"/>
              <a:ea typeface="Calibri"/>
              <a:cs typeface="Calibri"/>
              <a:sym typeface="Calibri"/>
            </a:endParaRPr>
          </a:p>
          <a:p>
            <a:pPr marL="342900" marR="0" lvl="0" indent="-342900" algn="l" rtl="0">
              <a:spcBef>
                <a:spcPts val="0"/>
              </a:spcBef>
              <a:spcAft>
                <a:spcPts val="0"/>
              </a:spcAft>
              <a:buClr>
                <a:srgbClr val="0038A8"/>
              </a:buClr>
              <a:buSzPts val="2000"/>
              <a:buFont typeface="Arial"/>
              <a:buChar char="•"/>
            </a:pPr>
            <a:r>
              <a:rPr lang="en-US" sz="2000">
                <a:solidFill>
                  <a:srgbClr val="0038A8"/>
                </a:solidFill>
                <a:latin typeface="Calibri"/>
                <a:ea typeface="Calibri"/>
                <a:cs typeface="Calibri"/>
                <a:sym typeface="Calibri"/>
              </a:rPr>
              <a:t>Let students practice work and go over it with you prior to having to answer questions or read aloud.</a:t>
            </a:r>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1"/>
          <p:cNvSpPr/>
          <p:nvPr/>
        </p:nvSpPr>
        <p:spPr>
          <a:xfrm>
            <a:off x="0" y="6470"/>
            <a:ext cx="12192000" cy="5090551"/>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00"/>
              </a:solidFill>
              <a:latin typeface="Calibri"/>
              <a:ea typeface="Calibri"/>
              <a:cs typeface="Calibri"/>
              <a:sym typeface="Calibri"/>
            </a:endParaRPr>
          </a:p>
        </p:txBody>
      </p:sp>
      <p:sp>
        <p:nvSpPr>
          <p:cNvPr id="418" name="Google Shape;418;p41"/>
          <p:cNvSpPr/>
          <p:nvPr/>
        </p:nvSpPr>
        <p:spPr>
          <a:xfrm flipH="1">
            <a:off x="5831774" y="1888405"/>
            <a:ext cx="384328" cy="3091636"/>
          </a:xfrm>
          <a:prstGeom prst="roundRect">
            <a:avLst>
              <a:gd name="adj" fmla="val 16667"/>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419" name="Google Shape;419;p41"/>
          <p:cNvPicPr preferRelativeResize="0"/>
          <p:nvPr/>
        </p:nvPicPr>
        <p:blipFill rotWithShape="1">
          <a:blip r:embed="rId3">
            <a:alphaModFix/>
          </a:blip>
          <a:srcRect/>
          <a:stretch/>
        </p:blipFill>
        <p:spPr>
          <a:xfrm>
            <a:off x="10089592" y="6003967"/>
            <a:ext cx="1932020" cy="647227"/>
          </a:xfrm>
          <a:prstGeom prst="rect">
            <a:avLst/>
          </a:prstGeom>
          <a:noFill/>
          <a:ln>
            <a:noFill/>
          </a:ln>
        </p:spPr>
      </p:pic>
      <p:sp>
        <p:nvSpPr>
          <p:cNvPr id="420" name="Google Shape;420;p41"/>
          <p:cNvSpPr txBox="1"/>
          <p:nvPr/>
        </p:nvSpPr>
        <p:spPr>
          <a:xfrm>
            <a:off x="650028" y="183827"/>
            <a:ext cx="11092770" cy="15696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a:solidFill>
                  <a:srgbClr val="000090"/>
                </a:solidFill>
                <a:latin typeface="Calibri"/>
                <a:ea typeface="Calibri"/>
                <a:cs typeface="Calibri"/>
                <a:sym typeface="Calibri"/>
              </a:rPr>
              <a:t>How teachers can create a safe environment for students with anxiety </a:t>
            </a:r>
            <a:endParaRPr sz="4800">
              <a:solidFill>
                <a:srgbClr val="000090"/>
              </a:solidFill>
              <a:latin typeface="Calibri"/>
              <a:ea typeface="Calibri"/>
              <a:cs typeface="Calibri"/>
              <a:sym typeface="Calibri"/>
            </a:endParaRPr>
          </a:p>
        </p:txBody>
      </p:sp>
      <p:pic>
        <p:nvPicPr>
          <p:cNvPr id="421" name="Google Shape;421;p41" descr="angry.jpeg"/>
          <p:cNvPicPr preferRelativeResize="0"/>
          <p:nvPr/>
        </p:nvPicPr>
        <p:blipFill rotWithShape="1">
          <a:blip r:embed="rId4">
            <a:alphaModFix/>
          </a:blip>
          <a:srcRect/>
          <a:stretch/>
        </p:blipFill>
        <p:spPr>
          <a:xfrm rot="221560">
            <a:off x="8134377" y="1706950"/>
            <a:ext cx="2501900" cy="3251200"/>
          </a:xfrm>
          <a:prstGeom prst="rect">
            <a:avLst/>
          </a:prstGeom>
          <a:noFill/>
          <a:ln>
            <a:noFill/>
          </a:ln>
        </p:spPr>
      </p:pic>
      <p:sp>
        <p:nvSpPr>
          <p:cNvPr id="422" name="Google Shape;422;p41"/>
          <p:cNvSpPr txBox="1"/>
          <p:nvPr/>
        </p:nvSpPr>
        <p:spPr>
          <a:xfrm>
            <a:off x="367619" y="1819239"/>
            <a:ext cx="5414025" cy="298543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800">
              <a:solidFill>
                <a:srgbClr val="0038A8"/>
              </a:solidFill>
              <a:latin typeface="Calibri"/>
              <a:ea typeface="Calibri"/>
              <a:cs typeface="Calibri"/>
              <a:sym typeface="Calibri"/>
            </a:endParaRPr>
          </a:p>
          <a:p>
            <a:pPr marL="342900" marR="0" lvl="0" indent="-342900" algn="l" rtl="0">
              <a:spcBef>
                <a:spcPts val="0"/>
              </a:spcBef>
              <a:spcAft>
                <a:spcPts val="0"/>
              </a:spcAft>
              <a:buClr>
                <a:srgbClr val="0038A8"/>
              </a:buClr>
              <a:buSzPts val="2000"/>
              <a:buFont typeface="Arial"/>
              <a:buChar char="•"/>
            </a:pPr>
            <a:r>
              <a:rPr lang="en-US" sz="2000">
                <a:solidFill>
                  <a:srgbClr val="0038A8"/>
                </a:solidFill>
                <a:latin typeface="Calibri"/>
                <a:ea typeface="Calibri"/>
                <a:cs typeface="Calibri"/>
                <a:sym typeface="Calibri"/>
              </a:rPr>
              <a:t>Have a visual cue if you or the student feels he/she needs to leave the classroom for a calm down period and  have perimeters set for this event</a:t>
            </a:r>
            <a:endParaRPr/>
          </a:p>
          <a:p>
            <a:pPr marL="0" marR="0" lvl="0" indent="0" algn="l" rtl="0">
              <a:spcBef>
                <a:spcPts val="0"/>
              </a:spcBef>
              <a:spcAft>
                <a:spcPts val="0"/>
              </a:spcAft>
              <a:buNone/>
            </a:pPr>
            <a:endParaRPr sz="2000">
              <a:solidFill>
                <a:srgbClr val="0038A8"/>
              </a:solidFill>
              <a:latin typeface="Calibri"/>
              <a:ea typeface="Calibri"/>
              <a:cs typeface="Calibri"/>
              <a:sym typeface="Calibri"/>
            </a:endParaRPr>
          </a:p>
          <a:p>
            <a:pPr marL="342900" marR="0" lvl="0" indent="-342900" algn="l" rtl="0">
              <a:spcBef>
                <a:spcPts val="0"/>
              </a:spcBef>
              <a:spcAft>
                <a:spcPts val="0"/>
              </a:spcAft>
              <a:buClr>
                <a:srgbClr val="0038A8"/>
              </a:buClr>
              <a:buSzPts val="2000"/>
              <a:buFont typeface="Arial"/>
              <a:buChar char="•"/>
            </a:pPr>
            <a:r>
              <a:rPr lang="en-US" sz="2000">
                <a:solidFill>
                  <a:srgbClr val="0038A8"/>
                </a:solidFill>
                <a:latin typeface="Calibri"/>
                <a:ea typeface="Calibri"/>
                <a:cs typeface="Calibri"/>
                <a:sym typeface="Calibri"/>
              </a:rPr>
              <a:t>Reminders before transitions are coming</a:t>
            </a:r>
            <a:endParaRPr/>
          </a:p>
          <a:p>
            <a:pPr marL="0" marR="0" lvl="0" indent="0" algn="l" rtl="0">
              <a:spcBef>
                <a:spcPts val="0"/>
              </a:spcBef>
              <a:spcAft>
                <a:spcPts val="0"/>
              </a:spcAft>
              <a:buNone/>
            </a:pPr>
            <a:endParaRPr sz="2000">
              <a:solidFill>
                <a:srgbClr val="0038A8"/>
              </a:solidFill>
              <a:latin typeface="Calibri"/>
              <a:ea typeface="Calibri"/>
              <a:cs typeface="Calibri"/>
              <a:sym typeface="Calibri"/>
            </a:endParaRPr>
          </a:p>
          <a:p>
            <a:pPr marL="0" marR="0" lvl="0" indent="0" algn="l" rtl="0">
              <a:spcBef>
                <a:spcPts val="0"/>
              </a:spcBef>
              <a:spcAft>
                <a:spcPts val="0"/>
              </a:spcAft>
              <a:buNone/>
            </a:pPr>
            <a:endParaRPr sz="2000">
              <a:solidFill>
                <a:srgbClr val="0038A8"/>
              </a:solidFill>
              <a:latin typeface="Calibri"/>
              <a:ea typeface="Calibri"/>
              <a:cs typeface="Calibri"/>
              <a:sym typeface="Calibri"/>
            </a:endParaRPr>
          </a:p>
          <a:p>
            <a:pPr marL="342900" marR="0" lvl="0" indent="-215900" algn="l" rtl="0">
              <a:spcBef>
                <a:spcPts val="0"/>
              </a:spcBef>
              <a:spcAft>
                <a:spcPts val="0"/>
              </a:spcAft>
              <a:buClr>
                <a:schemeClr val="dk1"/>
              </a:buClr>
              <a:buSzPts val="2000"/>
              <a:buFont typeface="Arial"/>
              <a:buNone/>
            </a:pPr>
            <a:endParaRPr sz="2000">
              <a:solidFill>
                <a:srgbClr val="0038A8"/>
              </a:solidFill>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5"/>
          <p:cNvSpPr/>
          <p:nvPr/>
        </p:nvSpPr>
        <p:spPr>
          <a:xfrm>
            <a:off x="0" y="6470"/>
            <a:ext cx="12192000" cy="1898700"/>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16" name="Google Shape;116;p15"/>
          <p:cNvSpPr txBox="1"/>
          <p:nvPr/>
        </p:nvSpPr>
        <p:spPr>
          <a:xfrm>
            <a:off x="2021904" y="317519"/>
            <a:ext cx="7820400" cy="1200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000090"/>
                </a:solidFill>
                <a:latin typeface="Calibri"/>
                <a:ea typeface="Calibri"/>
                <a:cs typeface="Calibri"/>
                <a:sym typeface="Calibri"/>
              </a:rPr>
              <a:t>Student Anxiety</a:t>
            </a:r>
            <a:endParaRPr/>
          </a:p>
        </p:txBody>
      </p:sp>
      <p:sp>
        <p:nvSpPr>
          <p:cNvPr id="117" name="Google Shape;117;p15"/>
          <p:cNvSpPr/>
          <p:nvPr/>
        </p:nvSpPr>
        <p:spPr>
          <a:xfrm>
            <a:off x="0" y="1673151"/>
            <a:ext cx="12192000" cy="599700"/>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D966"/>
              </a:solidFill>
              <a:latin typeface="Calibri"/>
              <a:ea typeface="Calibri"/>
              <a:cs typeface="Calibri"/>
              <a:sym typeface="Calibri"/>
            </a:endParaRPr>
          </a:p>
        </p:txBody>
      </p:sp>
      <p:sp>
        <p:nvSpPr>
          <p:cNvPr id="118" name="Google Shape;118;p15"/>
          <p:cNvSpPr/>
          <p:nvPr/>
        </p:nvSpPr>
        <p:spPr>
          <a:xfrm>
            <a:off x="0" y="1574878"/>
            <a:ext cx="12192000" cy="63000"/>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D966"/>
              </a:solidFill>
              <a:latin typeface="Calibri"/>
              <a:ea typeface="Calibri"/>
              <a:cs typeface="Calibri"/>
              <a:sym typeface="Calibri"/>
            </a:endParaRPr>
          </a:p>
        </p:txBody>
      </p:sp>
      <p:sp>
        <p:nvSpPr>
          <p:cNvPr id="119" name="Google Shape;119;p15"/>
          <p:cNvSpPr/>
          <p:nvPr/>
        </p:nvSpPr>
        <p:spPr>
          <a:xfrm>
            <a:off x="0" y="1476605"/>
            <a:ext cx="12192000" cy="63000"/>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00"/>
              </a:solidFill>
              <a:latin typeface="Calibri"/>
              <a:ea typeface="Calibri"/>
              <a:cs typeface="Calibri"/>
              <a:sym typeface="Calibri"/>
            </a:endParaRPr>
          </a:p>
        </p:txBody>
      </p:sp>
      <p:pic>
        <p:nvPicPr>
          <p:cNvPr id="120" name="Google Shape;120;p15"/>
          <p:cNvPicPr preferRelativeResize="0"/>
          <p:nvPr/>
        </p:nvPicPr>
        <p:blipFill rotWithShape="1">
          <a:blip r:embed="rId3">
            <a:alphaModFix/>
          </a:blip>
          <a:srcRect/>
          <a:stretch/>
        </p:blipFill>
        <p:spPr>
          <a:xfrm>
            <a:off x="10089592" y="6003967"/>
            <a:ext cx="1932020" cy="647227"/>
          </a:xfrm>
          <a:prstGeom prst="rect">
            <a:avLst/>
          </a:prstGeom>
          <a:noFill/>
          <a:ln>
            <a:noFill/>
          </a:ln>
        </p:spPr>
      </p:pic>
      <p:sp>
        <p:nvSpPr>
          <p:cNvPr id="121" name="Google Shape;121;p15"/>
          <p:cNvSpPr txBox="1">
            <a:spLocks noGrp="1"/>
          </p:cNvSpPr>
          <p:nvPr>
            <p:ph type="body" idx="1"/>
          </p:nvPr>
        </p:nvSpPr>
        <p:spPr>
          <a:xfrm>
            <a:off x="1191883" y="2506662"/>
            <a:ext cx="4731300" cy="4351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600"/>
              <a:buFont typeface="Arial"/>
              <a:buNone/>
            </a:pPr>
            <a:r>
              <a:rPr lang="en-US" sz="3600" b="0" i="0" u="none" strike="noStrike" cap="none">
                <a:solidFill>
                  <a:schemeClr val="lt1"/>
                </a:solidFill>
                <a:latin typeface="Calibri"/>
                <a:ea typeface="Calibri"/>
                <a:cs typeface="Calibri"/>
                <a:sym typeface="Calibri"/>
              </a:rPr>
              <a:t>According to the National Children’s Alliance (2014), </a:t>
            </a:r>
            <a:r>
              <a:rPr lang="en-US" sz="3600" b="1" i="0" u="sng" strike="noStrike" cap="none">
                <a:solidFill>
                  <a:schemeClr val="lt1"/>
                </a:solidFill>
                <a:latin typeface="Calibri"/>
                <a:ea typeface="Calibri"/>
                <a:cs typeface="Calibri"/>
                <a:sym typeface="Calibri"/>
              </a:rPr>
              <a:t>80% </a:t>
            </a:r>
            <a:r>
              <a:rPr lang="en-US" sz="3600" b="0" i="0" u="none" strike="noStrike" cap="none">
                <a:solidFill>
                  <a:schemeClr val="lt1"/>
                </a:solidFill>
                <a:latin typeface="Calibri"/>
                <a:ea typeface="Calibri"/>
                <a:cs typeface="Calibri"/>
                <a:sym typeface="Calibri"/>
              </a:rPr>
              <a:t>of children and teens with Anxiety are not getting the help they need</a:t>
            </a:r>
            <a:endParaRPr/>
          </a:p>
        </p:txBody>
      </p:sp>
      <p:sp>
        <p:nvSpPr>
          <p:cNvPr id="122" name="Google Shape;122;p15"/>
          <p:cNvSpPr/>
          <p:nvPr/>
        </p:nvSpPr>
        <p:spPr>
          <a:xfrm>
            <a:off x="6687817" y="3038175"/>
            <a:ext cx="1913100" cy="1687800"/>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3" name="Google Shape;123;p15"/>
          <p:cNvPicPr preferRelativeResize="0"/>
          <p:nvPr/>
        </p:nvPicPr>
        <p:blipFill rotWithShape="1">
          <a:blip r:embed="rId4">
            <a:alphaModFix/>
          </a:blip>
          <a:srcRect/>
          <a:stretch/>
        </p:blipFill>
        <p:spPr>
          <a:xfrm>
            <a:off x="6583297" y="3185664"/>
            <a:ext cx="1849446" cy="1587211"/>
          </a:xfrm>
          <a:prstGeom prst="rect">
            <a:avLst/>
          </a:prstGeom>
          <a:noFill/>
          <a:ln>
            <a:noFill/>
          </a:ln>
        </p:spPr>
      </p:pic>
      <p:sp>
        <p:nvSpPr>
          <p:cNvPr id="124" name="Google Shape;124;p15"/>
          <p:cNvSpPr/>
          <p:nvPr/>
        </p:nvSpPr>
        <p:spPr>
          <a:xfrm>
            <a:off x="9308283" y="4356327"/>
            <a:ext cx="1720200" cy="1543200"/>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15"/>
          <p:cNvSpPr/>
          <p:nvPr/>
        </p:nvSpPr>
        <p:spPr>
          <a:xfrm>
            <a:off x="8954598" y="2363027"/>
            <a:ext cx="1704000" cy="1687800"/>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6" name="Google Shape;126;p15"/>
          <p:cNvPicPr preferRelativeResize="0"/>
          <p:nvPr/>
        </p:nvPicPr>
        <p:blipFill rotWithShape="1">
          <a:blip r:embed="rId5">
            <a:alphaModFix/>
          </a:blip>
          <a:srcRect/>
          <a:stretch/>
        </p:blipFill>
        <p:spPr>
          <a:xfrm>
            <a:off x="8911874" y="2463528"/>
            <a:ext cx="1628268" cy="1650271"/>
          </a:xfrm>
          <a:prstGeom prst="rect">
            <a:avLst/>
          </a:prstGeom>
          <a:noFill/>
          <a:ln>
            <a:noFill/>
          </a:ln>
        </p:spPr>
      </p:pic>
      <p:pic>
        <p:nvPicPr>
          <p:cNvPr id="127" name="Google Shape;127;p15"/>
          <p:cNvPicPr preferRelativeResize="0"/>
          <p:nvPr/>
        </p:nvPicPr>
        <p:blipFill rotWithShape="1">
          <a:blip r:embed="rId6">
            <a:alphaModFix/>
          </a:blip>
          <a:srcRect/>
          <a:stretch/>
        </p:blipFill>
        <p:spPr>
          <a:xfrm>
            <a:off x="9034982" y="4307618"/>
            <a:ext cx="1760686" cy="1449977"/>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2"/>
          <p:cNvSpPr/>
          <p:nvPr/>
        </p:nvSpPr>
        <p:spPr>
          <a:xfrm>
            <a:off x="0" y="6470"/>
            <a:ext cx="12192000" cy="5090551"/>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00"/>
              </a:solidFill>
              <a:latin typeface="Calibri"/>
              <a:ea typeface="Calibri"/>
              <a:cs typeface="Calibri"/>
              <a:sym typeface="Calibri"/>
            </a:endParaRPr>
          </a:p>
        </p:txBody>
      </p:sp>
      <p:sp>
        <p:nvSpPr>
          <p:cNvPr id="428" name="Google Shape;428;p42"/>
          <p:cNvSpPr/>
          <p:nvPr/>
        </p:nvSpPr>
        <p:spPr>
          <a:xfrm flipH="1">
            <a:off x="5831774" y="1888405"/>
            <a:ext cx="384328" cy="3091636"/>
          </a:xfrm>
          <a:prstGeom prst="roundRect">
            <a:avLst>
              <a:gd name="adj" fmla="val 16667"/>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429" name="Google Shape;429;p42"/>
          <p:cNvPicPr preferRelativeResize="0"/>
          <p:nvPr/>
        </p:nvPicPr>
        <p:blipFill rotWithShape="1">
          <a:blip r:embed="rId3">
            <a:alphaModFix/>
          </a:blip>
          <a:srcRect/>
          <a:stretch/>
        </p:blipFill>
        <p:spPr>
          <a:xfrm>
            <a:off x="10089592" y="6003967"/>
            <a:ext cx="1932020" cy="647227"/>
          </a:xfrm>
          <a:prstGeom prst="rect">
            <a:avLst/>
          </a:prstGeom>
          <a:noFill/>
          <a:ln>
            <a:noFill/>
          </a:ln>
        </p:spPr>
      </p:pic>
      <p:sp>
        <p:nvSpPr>
          <p:cNvPr id="430" name="Google Shape;430;p42"/>
          <p:cNvSpPr txBox="1"/>
          <p:nvPr/>
        </p:nvSpPr>
        <p:spPr>
          <a:xfrm>
            <a:off x="650028" y="183827"/>
            <a:ext cx="11092770" cy="15696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a:solidFill>
                  <a:srgbClr val="000090"/>
                </a:solidFill>
                <a:latin typeface="Calibri"/>
                <a:ea typeface="Calibri"/>
                <a:cs typeface="Calibri"/>
                <a:sym typeface="Calibri"/>
              </a:rPr>
              <a:t>Administrators role in creating a safe environment for students</a:t>
            </a:r>
            <a:endParaRPr sz="4800">
              <a:solidFill>
                <a:srgbClr val="000090"/>
              </a:solidFill>
              <a:latin typeface="Calibri"/>
              <a:ea typeface="Calibri"/>
              <a:cs typeface="Calibri"/>
              <a:sym typeface="Calibri"/>
            </a:endParaRPr>
          </a:p>
        </p:txBody>
      </p:sp>
      <p:pic>
        <p:nvPicPr>
          <p:cNvPr id="431" name="Google Shape;431;p42" descr="school.jpeg"/>
          <p:cNvPicPr preferRelativeResize="0"/>
          <p:nvPr/>
        </p:nvPicPr>
        <p:blipFill rotWithShape="1">
          <a:blip r:embed="rId4">
            <a:alphaModFix/>
          </a:blip>
          <a:srcRect/>
          <a:stretch/>
        </p:blipFill>
        <p:spPr>
          <a:xfrm rot="174286">
            <a:off x="6717100" y="2359625"/>
            <a:ext cx="5057389" cy="2146450"/>
          </a:xfrm>
          <a:prstGeom prst="rect">
            <a:avLst/>
          </a:prstGeom>
          <a:noFill/>
          <a:ln>
            <a:noFill/>
          </a:ln>
        </p:spPr>
      </p:pic>
      <p:sp>
        <p:nvSpPr>
          <p:cNvPr id="432" name="Google Shape;432;p42"/>
          <p:cNvSpPr txBox="1"/>
          <p:nvPr/>
        </p:nvSpPr>
        <p:spPr>
          <a:xfrm>
            <a:off x="367619" y="1819239"/>
            <a:ext cx="5414025" cy="329320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800">
              <a:solidFill>
                <a:srgbClr val="0038A8"/>
              </a:solidFill>
              <a:latin typeface="Calibri"/>
              <a:ea typeface="Calibri"/>
              <a:cs typeface="Calibri"/>
              <a:sym typeface="Calibri"/>
            </a:endParaRPr>
          </a:p>
          <a:p>
            <a:pPr marL="342900" marR="0" lvl="0" indent="-342900" algn="l" rtl="0">
              <a:spcBef>
                <a:spcPts val="0"/>
              </a:spcBef>
              <a:spcAft>
                <a:spcPts val="0"/>
              </a:spcAft>
              <a:buClr>
                <a:srgbClr val="0038A8"/>
              </a:buClr>
              <a:buSzPts val="2000"/>
              <a:buFont typeface="Arial"/>
              <a:buChar char="•"/>
            </a:pPr>
            <a:r>
              <a:rPr lang="en-US" sz="2000">
                <a:solidFill>
                  <a:srgbClr val="0038A8"/>
                </a:solidFill>
                <a:latin typeface="Calibri"/>
                <a:ea typeface="Calibri"/>
                <a:cs typeface="Calibri"/>
                <a:sym typeface="Calibri"/>
              </a:rPr>
              <a:t>Have the student come to school prior to school starting (not counting the one before summer break) before attending back to school events.</a:t>
            </a:r>
            <a:endParaRPr/>
          </a:p>
          <a:p>
            <a:pPr marL="0" marR="0" lvl="0" indent="0" algn="l" rtl="0">
              <a:spcBef>
                <a:spcPts val="0"/>
              </a:spcBef>
              <a:spcAft>
                <a:spcPts val="0"/>
              </a:spcAft>
              <a:buNone/>
            </a:pPr>
            <a:endParaRPr sz="2000">
              <a:solidFill>
                <a:srgbClr val="0038A8"/>
              </a:solidFill>
              <a:latin typeface="Calibri"/>
              <a:ea typeface="Calibri"/>
              <a:cs typeface="Calibri"/>
              <a:sym typeface="Calibri"/>
            </a:endParaRPr>
          </a:p>
          <a:p>
            <a:pPr marL="342900" marR="0" lvl="0" indent="-342900" algn="l" rtl="0">
              <a:spcBef>
                <a:spcPts val="0"/>
              </a:spcBef>
              <a:spcAft>
                <a:spcPts val="0"/>
              </a:spcAft>
              <a:buClr>
                <a:srgbClr val="0038A8"/>
              </a:buClr>
              <a:buSzPts val="2000"/>
              <a:buFont typeface="Arial"/>
              <a:buChar char="•"/>
            </a:pPr>
            <a:r>
              <a:rPr lang="en-US" sz="2000">
                <a:solidFill>
                  <a:srgbClr val="0038A8"/>
                </a:solidFill>
                <a:latin typeface="Calibri"/>
                <a:ea typeface="Calibri"/>
                <a:cs typeface="Calibri"/>
                <a:sym typeface="Calibri"/>
              </a:rPr>
              <a:t>Take an inventory list  of items ALL students are comfortable doing or not comfortable doing.  (This will give you an idea of who might have anxiety and allow you to be proactive.)</a:t>
            </a:r>
            <a:endParaRPr/>
          </a:p>
          <a:p>
            <a:pPr marL="0" marR="0" lvl="0" indent="0" algn="l" rtl="0">
              <a:spcBef>
                <a:spcPts val="0"/>
              </a:spcBef>
              <a:spcAft>
                <a:spcPts val="0"/>
              </a:spcAft>
              <a:buNone/>
            </a:pPr>
            <a:endParaRPr sz="2000">
              <a:solidFill>
                <a:srgbClr val="0038A8"/>
              </a:solidFill>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3"/>
          <p:cNvSpPr/>
          <p:nvPr/>
        </p:nvSpPr>
        <p:spPr>
          <a:xfrm>
            <a:off x="0" y="6470"/>
            <a:ext cx="12192000" cy="5090551"/>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00"/>
              </a:solidFill>
              <a:latin typeface="Calibri"/>
              <a:ea typeface="Calibri"/>
              <a:cs typeface="Calibri"/>
              <a:sym typeface="Calibri"/>
            </a:endParaRPr>
          </a:p>
        </p:txBody>
      </p:sp>
      <p:sp>
        <p:nvSpPr>
          <p:cNvPr id="438" name="Google Shape;438;p43"/>
          <p:cNvSpPr/>
          <p:nvPr/>
        </p:nvSpPr>
        <p:spPr>
          <a:xfrm flipH="1">
            <a:off x="5831774" y="1888405"/>
            <a:ext cx="384328" cy="3091636"/>
          </a:xfrm>
          <a:prstGeom prst="roundRect">
            <a:avLst>
              <a:gd name="adj" fmla="val 16667"/>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439" name="Google Shape;439;p43"/>
          <p:cNvPicPr preferRelativeResize="0"/>
          <p:nvPr/>
        </p:nvPicPr>
        <p:blipFill rotWithShape="1">
          <a:blip r:embed="rId3">
            <a:alphaModFix/>
          </a:blip>
          <a:srcRect/>
          <a:stretch/>
        </p:blipFill>
        <p:spPr>
          <a:xfrm>
            <a:off x="10089592" y="6003967"/>
            <a:ext cx="1932020" cy="647227"/>
          </a:xfrm>
          <a:prstGeom prst="rect">
            <a:avLst/>
          </a:prstGeom>
          <a:noFill/>
          <a:ln>
            <a:noFill/>
          </a:ln>
        </p:spPr>
      </p:pic>
      <p:sp>
        <p:nvSpPr>
          <p:cNvPr id="440" name="Google Shape;440;p43"/>
          <p:cNvSpPr txBox="1"/>
          <p:nvPr/>
        </p:nvSpPr>
        <p:spPr>
          <a:xfrm>
            <a:off x="650028" y="183827"/>
            <a:ext cx="11092770" cy="15696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a:solidFill>
                  <a:srgbClr val="000090"/>
                </a:solidFill>
                <a:latin typeface="Calibri"/>
                <a:ea typeface="Calibri"/>
                <a:cs typeface="Calibri"/>
                <a:sym typeface="Calibri"/>
              </a:rPr>
              <a:t>Administrators role in creating a safe environment for students</a:t>
            </a:r>
            <a:endParaRPr sz="4800">
              <a:solidFill>
                <a:srgbClr val="000090"/>
              </a:solidFill>
              <a:latin typeface="Calibri"/>
              <a:ea typeface="Calibri"/>
              <a:cs typeface="Calibri"/>
              <a:sym typeface="Calibri"/>
            </a:endParaRPr>
          </a:p>
        </p:txBody>
      </p:sp>
      <p:pic>
        <p:nvPicPr>
          <p:cNvPr id="441" name="Google Shape;441;p43" descr="friendly principal.jpg"/>
          <p:cNvPicPr preferRelativeResize="0"/>
          <p:nvPr/>
        </p:nvPicPr>
        <p:blipFill rotWithShape="1">
          <a:blip r:embed="rId4">
            <a:alphaModFix/>
          </a:blip>
          <a:srcRect/>
          <a:stretch/>
        </p:blipFill>
        <p:spPr>
          <a:xfrm rot="370173">
            <a:off x="7326300" y="2039716"/>
            <a:ext cx="3874803" cy="2583202"/>
          </a:xfrm>
          <a:prstGeom prst="rect">
            <a:avLst/>
          </a:prstGeom>
          <a:noFill/>
          <a:ln>
            <a:noFill/>
          </a:ln>
        </p:spPr>
      </p:pic>
      <p:sp>
        <p:nvSpPr>
          <p:cNvPr id="442" name="Google Shape;442;p43"/>
          <p:cNvSpPr txBox="1"/>
          <p:nvPr/>
        </p:nvSpPr>
        <p:spPr>
          <a:xfrm>
            <a:off x="551428" y="1866822"/>
            <a:ext cx="4862597" cy="2862322"/>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0038A8"/>
              </a:buClr>
              <a:buSzPts val="1800"/>
              <a:buFont typeface="Arial"/>
              <a:buChar char="•"/>
            </a:pPr>
            <a:r>
              <a:rPr lang="en-US" sz="1800" dirty="0">
                <a:solidFill>
                  <a:srgbClr val="0038A8"/>
                </a:solidFill>
                <a:latin typeface="Calibri"/>
                <a:ea typeface="Calibri"/>
                <a:cs typeface="Calibri"/>
                <a:sym typeface="Calibri"/>
              </a:rPr>
              <a:t>Be sure students have  safe place and a safe person to talk to if  needed.</a:t>
            </a:r>
            <a:endParaRPr dirty="0"/>
          </a:p>
          <a:p>
            <a:pPr marL="0" marR="0" lvl="0" indent="0" algn="l" rtl="0">
              <a:spcBef>
                <a:spcPts val="0"/>
              </a:spcBef>
              <a:spcAft>
                <a:spcPts val="0"/>
              </a:spcAft>
              <a:buNone/>
            </a:pPr>
            <a:endParaRPr sz="1800" dirty="0">
              <a:solidFill>
                <a:srgbClr val="0038A8"/>
              </a:solidFill>
              <a:latin typeface="Calibri"/>
              <a:ea typeface="Calibri"/>
              <a:cs typeface="Calibri"/>
              <a:sym typeface="Calibri"/>
            </a:endParaRPr>
          </a:p>
          <a:p>
            <a:pPr marL="285750" marR="0" lvl="0" indent="-285750" algn="l" rtl="0">
              <a:spcBef>
                <a:spcPts val="0"/>
              </a:spcBef>
              <a:spcAft>
                <a:spcPts val="0"/>
              </a:spcAft>
              <a:buClr>
                <a:srgbClr val="0038A8"/>
              </a:buClr>
              <a:buSzPts val="1800"/>
              <a:buFont typeface="Arial"/>
              <a:buChar char="•"/>
            </a:pPr>
            <a:r>
              <a:rPr lang="en-US" sz="1800" dirty="0" smtClean="0">
                <a:solidFill>
                  <a:srgbClr val="0038A8"/>
                </a:solidFill>
                <a:latin typeface="Calibri"/>
                <a:ea typeface="Calibri"/>
                <a:cs typeface="Calibri"/>
                <a:sym typeface="Calibri"/>
              </a:rPr>
              <a:t>Be sure students know </a:t>
            </a:r>
            <a:r>
              <a:rPr lang="en-US" sz="1800" dirty="0">
                <a:solidFill>
                  <a:srgbClr val="0038A8"/>
                </a:solidFill>
                <a:latin typeface="Calibri"/>
                <a:ea typeface="Calibri"/>
                <a:cs typeface="Calibri"/>
                <a:sym typeface="Calibri"/>
              </a:rPr>
              <a:t>the schedule for the day.</a:t>
            </a:r>
            <a:endParaRPr dirty="0"/>
          </a:p>
          <a:p>
            <a:pPr marL="285750" marR="0" lvl="0" indent="-171450" algn="l" rtl="0">
              <a:spcBef>
                <a:spcPts val="0"/>
              </a:spcBef>
              <a:spcAft>
                <a:spcPts val="0"/>
              </a:spcAft>
              <a:buClr>
                <a:schemeClr val="dk1"/>
              </a:buClr>
              <a:buSzPts val="1800"/>
              <a:buFont typeface="Arial"/>
              <a:buNone/>
            </a:pPr>
            <a:endParaRPr sz="1800" dirty="0">
              <a:solidFill>
                <a:srgbClr val="0038A8"/>
              </a:solidFill>
              <a:latin typeface="Calibri"/>
              <a:ea typeface="Calibri"/>
              <a:cs typeface="Calibri"/>
              <a:sym typeface="Calibri"/>
            </a:endParaRPr>
          </a:p>
          <a:p>
            <a:pPr marL="285750" marR="0" lvl="0" indent="-285750" algn="l" rtl="0">
              <a:spcBef>
                <a:spcPts val="0"/>
              </a:spcBef>
              <a:spcAft>
                <a:spcPts val="0"/>
              </a:spcAft>
              <a:buClr>
                <a:srgbClr val="0038A8"/>
              </a:buClr>
              <a:buSzPts val="1800"/>
              <a:buFont typeface="Arial"/>
              <a:buChar char="•"/>
            </a:pPr>
            <a:r>
              <a:rPr lang="en-US" sz="1800" dirty="0" smtClean="0">
                <a:solidFill>
                  <a:srgbClr val="0038A8"/>
                </a:solidFill>
                <a:latin typeface="Calibri"/>
                <a:ea typeface="Calibri"/>
                <a:cs typeface="Calibri"/>
                <a:sym typeface="Calibri"/>
              </a:rPr>
              <a:t>Have</a:t>
            </a:r>
            <a:r>
              <a:rPr lang="en-US" sz="1800" dirty="0" smtClean="0">
                <a:solidFill>
                  <a:srgbClr val="0038A8"/>
                </a:solidFill>
                <a:latin typeface="Calibri"/>
                <a:ea typeface="Calibri"/>
                <a:cs typeface="Calibri"/>
                <a:sym typeface="Calibri"/>
              </a:rPr>
              <a:t> </a:t>
            </a:r>
            <a:r>
              <a:rPr lang="en-US" sz="1800" dirty="0">
                <a:solidFill>
                  <a:srgbClr val="0038A8"/>
                </a:solidFill>
                <a:latin typeface="Calibri"/>
                <a:ea typeface="Calibri"/>
                <a:cs typeface="Calibri"/>
                <a:sym typeface="Calibri"/>
              </a:rPr>
              <a:t>teachers </a:t>
            </a:r>
            <a:r>
              <a:rPr lang="en-US" sz="1800" dirty="0" smtClean="0">
                <a:solidFill>
                  <a:srgbClr val="0038A8"/>
                </a:solidFill>
                <a:latin typeface="Calibri"/>
                <a:ea typeface="Calibri"/>
                <a:cs typeface="Calibri"/>
                <a:sym typeface="Calibri"/>
              </a:rPr>
              <a:t>check on </a:t>
            </a:r>
            <a:r>
              <a:rPr lang="en-US" sz="1800" dirty="0">
                <a:solidFill>
                  <a:srgbClr val="0038A8"/>
                </a:solidFill>
                <a:latin typeface="Calibri"/>
                <a:ea typeface="Calibri"/>
                <a:cs typeface="Calibri"/>
                <a:sym typeface="Calibri"/>
              </a:rPr>
              <a:t>5 kids </a:t>
            </a:r>
            <a:r>
              <a:rPr lang="en-US" sz="1800" dirty="0" smtClean="0">
                <a:solidFill>
                  <a:srgbClr val="0038A8"/>
                </a:solidFill>
                <a:latin typeface="Calibri"/>
                <a:ea typeface="Calibri"/>
                <a:cs typeface="Calibri"/>
                <a:sym typeface="Calibri"/>
              </a:rPr>
              <a:t>daily</a:t>
            </a:r>
            <a:endParaRPr dirty="0"/>
          </a:p>
          <a:p>
            <a:pPr marL="0" marR="0" lvl="0" indent="0" algn="l" rtl="0">
              <a:spcBef>
                <a:spcPts val="0"/>
              </a:spcBef>
              <a:spcAft>
                <a:spcPts val="0"/>
              </a:spcAft>
              <a:buNone/>
            </a:pPr>
            <a:endParaRPr sz="1800" dirty="0">
              <a:solidFill>
                <a:srgbClr val="0038A8"/>
              </a:solidFill>
              <a:latin typeface="Calibri"/>
              <a:ea typeface="Calibri"/>
              <a:cs typeface="Calibri"/>
              <a:sym typeface="Calibri"/>
            </a:endParaRPr>
          </a:p>
          <a:p>
            <a:pPr marL="285750" marR="0" lvl="0" indent="-285750" algn="l" rtl="0">
              <a:spcBef>
                <a:spcPts val="0"/>
              </a:spcBef>
              <a:spcAft>
                <a:spcPts val="0"/>
              </a:spcAft>
              <a:buClr>
                <a:srgbClr val="0038A8"/>
              </a:buClr>
              <a:buSzPts val="1800"/>
              <a:buFont typeface="Arial"/>
              <a:buChar char="•"/>
            </a:pPr>
            <a:r>
              <a:rPr lang="en-US" sz="1800" dirty="0">
                <a:solidFill>
                  <a:srgbClr val="0038A8"/>
                </a:solidFill>
                <a:latin typeface="Calibri"/>
                <a:ea typeface="Calibri"/>
                <a:cs typeface="Calibri"/>
                <a:sym typeface="Calibri"/>
              </a:rPr>
              <a:t>Be prepared for the unknown.. Have a plan for not having a plan.</a:t>
            </a:r>
            <a:endParaRPr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44"/>
          <p:cNvSpPr/>
          <p:nvPr/>
        </p:nvSpPr>
        <p:spPr>
          <a:xfrm>
            <a:off x="0" y="6470"/>
            <a:ext cx="12192000" cy="5470669"/>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00"/>
              </a:solidFill>
              <a:latin typeface="Calibri"/>
              <a:ea typeface="Calibri"/>
              <a:cs typeface="Calibri"/>
              <a:sym typeface="Calibri"/>
            </a:endParaRPr>
          </a:p>
        </p:txBody>
      </p:sp>
      <p:sp>
        <p:nvSpPr>
          <p:cNvPr id="448" name="Google Shape;448;p44"/>
          <p:cNvSpPr/>
          <p:nvPr/>
        </p:nvSpPr>
        <p:spPr>
          <a:xfrm flipH="1">
            <a:off x="5831774" y="1888405"/>
            <a:ext cx="384328" cy="3456436"/>
          </a:xfrm>
          <a:prstGeom prst="roundRect">
            <a:avLst>
              <a:gd name="adj" fmla="val 16667"/>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449" name="Google Shape;449;p44"/>
          <p:cNvPicPr preferRelativeResize="0"/>
          <p:nvPr/>
        </p:nvPicPr>
        <p:blipFill rotWithShape="1">
          <a:blip r:embed="rId3">
            <a:alphaModFix/>
          </a:blip>
          <a:srcRect/>
          <a:stretch/>
        </p:blipFill>
        <p:spPr>
          <a:xfrm>
            <a:off x="10089592" y="6003967"/>
            <a:ext cx="1932020" cy="647227"/>
          </a:xfrm>
          <a:prstGeom prst="rect">
            <a:avLst/>
          </a:prstGeom>
          <a:noFill/>
          <a:ln>
            <a:noFill/>
          </a:ln>
        </p:spPr>
      </p:pic>
      <p:sp>
        <p:nvSpPr>
          <p:cNvPr id="450" name="Google Shape;450;p44"/>
          <p:cNvSpPr txBox="1"/>
          <p:nvPr/>
        </p:nvSpPr>
        <p:spPr>
          <a:xfrm>
            <a:off x="650028" y="183827"/>
            <a:ext cx="11092770" cy="15696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a:solidFill>
                  <a:srgbClr val="000090"/>
                </a:solidFill>
                <a:latin typeface="Calibri"/>
                <a:ea typeface="Calibri"/>
                <a:cs typeface="Calibri"/>
                <a:sym typeface="Calibri"/>
              </a:rPr>
              <a:t>Administrators role in creating a safe environment for students</a:t>
            </a:r>
            <a:endParaRPr/>
          </a:p>
        </p:txBody>
      </p:sp>
      <p:sp>
        <p:nvSpPr>
          <p:cNvPr id="451" name="Google Shape;451;p44"/>
          <p:cNvSpPr txBox="1"/>
          <p:nvPr/>
        </p:nvSpPr>
        <p:spPr>
          <a:xfrm>
            <a:off x="644163" y="1644308"/>
            <a:ext cx="4862597" cy="44935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38A8"/>
              </a:solidFill>
              <a:latin typeface="Calibri"/>
              <a:ea typeface="Calibri"/>
              <a:cs typeface="Calibri"/>
              <a:sym typeface="Calibri"/>
            </a:endParaRPr>
          </a:p>
          <a:p>
            <a:pPr marL="285750" marR="0" lvl="0" indent="-285750" algn="l" rtl="0">
              <a:spcBef>
                <a:spcPts val="0"/>
              </a:spcBef>
              <a:spcAft>
                <a:spcPts val="0"/>
              </a:spcAft>
              <a:buClr>
                <a:srgbClr val="0038A8"/>
              </a:buClr>
              <a:buSzPts val="1800"/>
              <a:buFont typeface="Arial"/>
              <a:buChar char="•"/>
            </a:pPr>
            <a:r>
              <a:rPr lang="en-US" sz="1800" dirty="0" smtClean="0">
                <a:solidFill>
                  <a:srgbClr val="0038A8"/>
                </a:solidFill>
                <a:latin typeface="Calibri"/>
                <a:ea typeface="Calibri"/>
                <a:cs typeface="Calibri"/>
                <a:sym typeface="Calibri"/>
              </a:rPr>
              <a:t>Reassure </a:t>
            </a:r>
            <a:r>
              <a:rPr lang="en-US" sz="1800" dirty="0">
                <a:solidFill>
                  <a:srgbClr val="0038A8"/>
                </a:solidFill>
                <a:latin typeface="Calibri"/>
                <a:ea typeface="Calibri"/>
                <a:cs typeface="Calibri"/>
                <a:sym typeface="Calibri"/>
              </a:rPr>
              <a:t>them you, as the administrator are in charge, and you are there to keep all students safe and explain how they can get easy access to you.</a:t>
            </a:r>
            <a:endParaRPr dirty="0"/>
          </a:p>
          <a:p>
            <a:pPr marL="0" marR="0" lvl="0" indent="0" algn="l" rtl="0">
              <a:spcBef>
                <a:spcPts val="0"/>
              </a:spcBef>
              <a:spcAft>
                <a:spcPts val="0"/>
              </a:spcAft>
              <a:buNone/>
            </a:pPr>
            <a:endParaRPr sz="800" dirty="0">
              <a:solidFill>
                <a:srgbClr val="0038A8"/>
              </a:solidFill>
              <a:latin typeface="Calibri"/>
              <a:ea typeface="Calibri"/>
              <a:cs typeface="Calibri"/>
              <a:sym typeface="Calibri"/>
            </a:endParaRPr>
          </a:p>
          <a:p>
            <a:pPr marL="285750" marR="0" lvl="0" indent="-285750" algn="l" rtl="0">
              <a:spcBef>
                <a:spcPts val="0"/>
              </a:spcBef>
              <a:spcAft>
                <a:spcPts val="0"/>
              </a:spcAft>
              <a:buClr>
                <a:srgbClr val="0038A8"/>
              </a:buClr>
              <a:buSzPts val="1800"/>
              <a:buFont typeface="Arial"/>
              <a:buChar char="•"/>
            </a:pPr>
            <a:r>
              <a:rPr lang="en-US" sz="1800" dirty="0">
                <a:solidFill>
                  <a:srgbClr val="0038A8"/>
                </a:solidFill>
                <a:latin typeface="Calibri"/>
                <a:ea typeface="Calibri"/>
                <a:cs typeface="Calibri"/>
                <a:sym typeface="Calibri"/>
              </a:rPr>
              <a:t>Explain who is in charge if you absent</a:t>
            </a:r>
            <a:endParaRPr dirty="0"/>
          </a:p>
          <a:p>
            <a:pPr marL="0" marR="0" lvl="0" indent="0" algn="l" rtl="0">
              <a:spcBef>
                <a:spcPts val="0"/>
              </a:spcBef>
              <a:spcAft>
                <a:spcPts val="0"/>
              </a:spcAft>
              <a:buNone/>
            </a:pPr>
            <a:endParaRPr sz="800" dirty="0">
              <a:solidFill>
                <a:srgbClr val="0038A8"/>
              </a:solidFill>
              <a:latin typeface="Calibri"/>
              <a:ea typeface="Calibri"/>
              <a:cs typeface="Calibri"/>
              <a:sym typeface="Calibri"/>
            </a:endParaRPr>
          </a:p>
          <a:p>
            <a:pPr marL="285750" marR="0" lvl="0" indent="-285750" algn="l" rtl="0">
              <a:spcBef>
                <a:spcPts val="0"/>
              </a:spcBef>
              <a:spcAft>
                <a:spcPts val="0"/>
              </a:spcAft>
              <a:buClr>
                <a:srgbClr val="0038A8"/>
              </a:buClr>
              <a:buSzPts val="1800"/>
              <a:buFont typeface="Arial"/>
              <a:buChar char="•"/>
            </a:pPr>
            <a:r>
              <a:rPr lang="en-US" sz="1800" dirty="0">
                <a:solidFill>
                  <a:srgbClr val="0038A8"/>
                </a:solidFill>
                <a:latin typeface="Calibri"/>
                <a:ea typeface="Calibri"/>
                <a:cs typeface="Calibri"/>
                <a:sym typeface="Calibri"/>
              </a:rPr>
              <a:t>If you have a runner, give them a place to run to that is safe and a instructions on when and how this place can be used.</a:t>
            </a:r>
            <a:endParaRPr dirty="0"/>
          </a:p>
          <a:p>
            <a:pPr marL="0" marR="0" lvl="0" indent="0" algn="l" rtl="0">
              <a:spcBef>
                <a:spcPts val="0"/>
              </a:spcBef>
              <a:spcAft>
                <a:spcPts val="0"/>
              </a:spcAft>
              <a:buNone/>
            </a:pPr>
            <a:endParaRPr sz="800" dirty="0">
              <a:solidFill>
                <a:srgbClr val="0038A8"/>
              </a:solidFill>
              <a:latin typeface="Calibri"/>
              <a:ea typeface="Calibri"/>
              <a:cs typeface="Calibri"/>
              <a:sym typeface="Calibri"/>
            </a:endParaRPr>
          </a:p>
          <a:p>
            <a:pPr marL="285750" marR="0" lvl="0" indent="-285750" algn="l" rtl="0">
              <a:spcBef>
                <a:spcPts val="0"/>
              </a:spcBef>
              <a:spcAft>
                <a:spcPts val="0"/>
              </a:spcAft>
              <a:buClr>
                <a:srgbClr val="0038A8"/>
              </a:buClr>
              <a:buSzPts val="1800"/>
              <a:buFont typeface="Arial"/>
              <a:buChar char="•"/>
            </a:pPr>
            <a:r>
              <a:rPr lang="en-US" sz="1800" dirty="0">
                <a:solidFill>
                  <a:srgbClr val="0038A8"/>
                </a:solidFill>
                <a:latin typeface="Calibri"/>
                <a:ea typeface="Calibri"/>
                <a:cs typeface="Calibri"/>
                <a:sym typeface="Calibri"/>
              </a:rPr>
              <a:t>Be sure staff is trained on how to deal with behaviors that often result from anxiety</a:t>
            </a:r>
            <a:endParaRPr dirty="0"/>
          </a:p>
          <a:p>
            <a:pPr marL="285750" marR="0" lvl="0" indent="-171450" algn="l" rtl="0">
              <a:spcBef>
                <a:spcPts val="0"/>
              </a:spcBef>
              <a:spcAft>
                <a:spcPts val="0"/>
              </a:spcAft>
              <a:buClr>
                <a:schemeClr val="dk1"/>
              </a:buClr>
              <a:buSzPts val="1800"/>
              <a:buFont typeface="Arial"/>
              <a:buNone/>
            </a:pPr>
            <a:endParaRPr sz="1800" dirty="0">
              <a:solidFill>
                <a:srgbClr val="0038A8"/>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rgbClr val="0038A8"/>
              </a:solidFill>
              <a:latin typeface="Calibri"/>
              <a:ea typeface="Calibri"/>
              <a:cs typeface="Calibri"/>
              <a:sym typeface="Calibri"/>
            </a:endParaRPr>
          </a:p>
        </p:txBody>
      </p:sp>
      <p:pic>
        <p:nvPicPr>
          <p:cNvPr id="452" name="Google Shape;452;p44"/>
          <p:cNvPicPr preferRelativeResize="0"/>
          <p:nvPr/>
        </p:nvPicPr>
        <p:blipFill rotWithShape="1">
          <a:blip r:embed="rId4">
            <a:alphaModFix/>
          </a:blip>
          <a:srcRect/>
          <a:stretch/>
        </p:blipFill>
        <p:spPr>
          <a:xfrm rot="463026">
            <a:off x="6976151" y="1988868"/>
            <a:ext cx="4173433" cy="3126046"/>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45"/>
          <p:cNvSpPr/>
          <p:nvPr/>
        </p:nvSpPr>
        <p:spPr>
          <a:xfrm>
            <a:off x="0" y="6470"/>
            <a:ext cx="12192000" cy="1898646"/>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58" name="Google Shape;458;p45"/>
          <p:cNvSpPr txBox="1"/>
          <p:nvPr/>
        </p:nvSpPr>
        <p:spPr>
          <a:xfrm>
            <a:off x="466218" y="273275"/>
            <a:ext cx="11092770" cy="110799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600">
                <a:solidFill>
                  <a:srgbClr val="000090"/>
                </a:solidFill>
                <a:latin typeface="Calibri"/>
                <a:ea typeface="Calibri"/>
                <a:cs typeface="Calibri"/>
                <a:sym typeface="Calibri"/>
              </a:rPr>
              <a:t>Is a behavior plan necessary?</a:t>
            </a:r>
            <a:endParaRPr/>
          </a:p>
        </p:txBody>
      </p:sp>
      <p:sp>
        <p:nvSpPr>
          <p:cNvPr id="459" name="Google Shape;459;p45"/>
          <p:cNvSpPr/>
          <p:nvPr/>
        </p:nvSpPr>
        <p:spPr>
          <a:xfrm>
            <a:off x="0" y="1673151"/>
            <a:ext cx="12192000" cy="599620"/>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D966"/>
              </a:solidFill>
              <a:latin typeface="Calibri"/>
              <a:ea typeface="Calibri"/>
              <a:cs typeface="Calibri"/>
              <a:sym typeface="Calibri"/>
            </a:endParaRPr>
          </a:p>
        </p:txBody>
      </p:sp>
      <p:sp>
        <p:nvSpPr>
          <p:cNvPr id="460" name="Google Shape;460;p45"/>
          <p:cNvSpPr/>
          <p:nvPr/>
        </p:nvSpPr>
        <p:spPr>
          <a:xfrm>
            <a:off x="0" y="1574878"/>
            <a:ext cx="12192000" cy="62853"/>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D966"/>
              </a:solidFill>
              <a:latin typeface="Calibri"/>
              <a:ea typeface="Calibri"/>
              <a:cs typeface="Calibri"/>
              <a:sym typeface="Calibri"/>
            </a:endParaRPr>
          </a:p>
        </p:txBody>
      </p:sp>
      <p:sp>
        <p:nvSpPr>
          <p:cNvPr id="461" name="Google Shape;461;p45"/>
          <p:cNvSpPr/>
          <p:nvPr/>
        </p:nvSpPr>
        <p:spPr>
          <a:xfrm>
            <a:off x="0" y="1476605"/>
            <a:ext cx="12192000" cy="62853"/>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00"/>
              </a:solidFill>
              <a:latin typeface="Calibri"/>
              <a:ea typeface="Calibri"/>
              <a:cs typeface="Calibri"/>
              <a:sym typeface="Calibri"/>
            </a:endParaRPr>
          </a:p>
        </p:txBody>
      </p:sp>
      <p:pic>
        <p:nvPicPr>
          <p:cNvPr id="462" name="Google Shape;462;p45"/>
          <p:cNvPicPr preferRelativeResize="0"/>
          <p:nvPr/>
        </p:nvPicPr>
        <p:blipFill rotWithShape="1">
          <a:blip r:embed="rId3">
            <a:alphaModFix/>
          </a:blip>
          <a:srcRect/>
          <a:stretch/>
        </p:blipFill>
        <p:spPr>
          <a:xfrm>
            <a:off x="10089592" y="6003967"/>
            <a:ext cx="1932020" cy="647227"/>
          </a:xfrm>
          <a:prstGeom prst="rect">
            <a:avLst/>
          </a:prstGeom>
          <a:noFill/>
          <a:ln>
            <a:noFill/>
          </a:ln>
        </p:spPr>
      </p:pic>
      <p:sp>
        <p:nvSpPr>
          <p:cNvPr id="463" name="Google Shape;463;p45"/>
          <p:cNvSpPr txBox="1">
            <a:spLocks noGrp="1"/>
          </p:cNvSpPr>
          <p:nvPr>
            <p:ph type="body" idx="1"/>
          </p:nvPr>
        </p:nvSpPr>
        <p:spPr>
          <a:xfrm>
            <a:off x="838200" y="2506662"/>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How can we teach the student how to regulate their own behavior when anxiety begins to take over?</a:t>
            </a:r>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lt1"/>
              </a:solidFill>
              <a:latin typeface="Calibri"/>
              <a:ea typeface="Calibri"/>
              <a:cs typeface="Calibri"/>
              <a:sym typeface="Calibri"/>
            </a:endParaRPr>
          </a:p>
          <a:p>
            <a:pPr marL="228600" marR="0" lvl="0" indent="-228600" algn="l" rtl="0">
              <a:lnSpc>
                <a:spcPct val="90000"/>
              </a:lnSpc>
              <a:spcBef>
                <a:spcPts val="100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Do the people in your school know how to write a behavior plan?  One that will stand up in court?  More importantly– that can change student behavior when students become anxious?</a:t>
            </a:r>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lt1"/>
              </a:solidFill>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46"/>
          <p:cNvSpPr/>
          <p:nvPr/>
        </p:nvSpPr>
        <p:spPr>
          <a:xfrm>
            <a:off x="0" y="6470"/>
            <a:ext cx="12192000" cy="5090551"/>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00"/>
              </a:solidFill>
              <a:latin typeface="Calibri"/>
              <a:ea typeface="Calibri"/>
              <a:cs typeface="Calibri"/>
              <a:sym typeface="Calibri"/>
            </a:endParaRPr>
          </a:p>
        </p:txBody>
      </p:sp>
      <p:sp>
        <p:nvSpPr>
          <p:cNvPr id="469" name="Google Shape;469;p46"/>
          <p:cNvSpPr/>
          <p:nvPr/>
        </p:nvSpPr>
        <p:spPr>
          <a:xfrm flipH="1">
            <a:off x="5831774" y="1888405"/>
            <a:ext cx="384328" cy="3091636"/>
          </a:xfrm>
          <a:prstGeom prst="roundRect">
            <a:avLst>
              <a:gd name="adj" fmla="val 16667"/>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470" name="Google Shape;470;p46"/>
          <p:cNvPicPr preferRelativeResize="0"/>
          <p:nvPr/>
        </p:nvPicPr>
        <p:blipFill rotWithShape="1">
          <a:blip r:embed="rId3">
            <a:alphaModFix/>
          </a:blip>
          <a:srcRect/>
          <a:stretch/>
        </p:blipFill>
        <p:spPr>
          <a:xfrm>
            <a:off x="10089592" y="6003967"/>
            <a:ext cx="1932020" cy="647227"/>
          </a:xfrm>
          <a:prstGeom prst="rect">
            <a:avLst/>
          </a:prstGeom>
          <a:noFill/>
          <a:ln>
            <a:noFill/>
          </a:ln>
        </p:spPr>
      </p:pic>
      <p:sp>
        <p:nvSpPr>
          <p:cNvPr id="471" name="Google Shape;471;p46"/>
          <p:cNvSpPr txBox="1"/>
          <p:nvPr/>
        </p:nvSpPr>
        <p:spPr>
          <a:xfrm>
            <a:off x="650028" y="183827"/>
            <a:ext cx="1109277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000090"/>
                </a:solidFill>
                <a:latin typeface="Calibri"/>
                <a:ea typeface="Calibri"/>
                <a:cs typeface="Calibri"/>
                <a:sym typeface="Calibri"/>
              </a:rPr>
              <a:t>Behavioral Plan</a:t>
            </a:r>
            <a:endParaRPr/>
          </a:p>
        </p:txBody>
      </p:sp>
      <p:sp>
        <p:nvSpPr>
          <p:cNvPr id="472" name="Google Shape;472;p46"/>
          <p:cNvSpPr txBox="1"/>
          <p:nvPr/>
        </p:nvSpPr>
        <p:spPr>
          <a:xfrm>
            <a:off x="650028" y="1836592"/>
            <a:ext cx="4862597" cy="3139321"/>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0038A8"/>
              </a:buClr>
              <a:buSzPts val="1800"/>
              <a:buFont typeface="Arial"/>
              <a:buChar char="•"/>
            </a:pPr>
            <a:r>
              <a:rPr lang="en-US" sz="1800">
                <a:solidFill>
                  <a:srgbClr val="0038A8"/>
                </a:solidFill>
                <a:latin typeface="Calibri"/>
                <a:ea typeface="Calibri"/>
                <a:cs typeface="Calibri"/>
                <a:sym typeface="Calibri"/>
              </a:rPr>
              <a:t>What caused the anxiety to reach a point of causing a negative behavior to occur?</a:t>
            </a:r>
            <a:endParaRPr/>
          </a:p>
          <a:p>
            <a:pPr marL="0" marR="0" lvl="0" indent="0" algn="l" rtl="0">
              <a:spcBef>
                <a:spcPts val="0"/>
              </a:spcBef>
              <a:spcAft>
                <a:spcPts val="0"/>
              </a:spcAft>
              <a:buNone/>
            </a:pPr>
            <a:r>
              <a:rPr lang="en-US" sz="1800">
                <a:solidFill>
                  <a:srgbClr val="0038A8"/>
                </a:solidFill>
                <a:latin typeface="Calibri"/>
                <a:ea typeface="Calibri"/>
                <a:cs typeface="Calibri"/>
                <a:sym typeface="Calibri"/>
              </a:rPr>
              <a:t>(was she/he trying escape from something or attain something)</a:t>
            </a:r>
            <a:endParaRPr/>
          </a:p>
          <a:p>
            <a:pPr marL="0" marR="0" lvl="0" indent="0" algn="l" rtl="0">
              <a:spcBef>
                <a:spcPts val="0"/>
              </a:spcBef>
              <a:spcAft>
                <a:spcPts val="0"/>
              </a:spcAft>
              <a:buNone/>
            </a:pPr>
            <a:endParaRPr sz="1800">
              <a:solidFill>
                <a:srgbClr val="0038A8"/>
              </a:solidFill>
              <a:latin typeface="Calibri"/>
              <a:ea typeface="Calibri"/>
              <a:cs typeface="Calibri"/>
              <a:sym typeface="Calibri"/>
            </a:endParaRPr>
          </a:p>
          <a:p>
            <a:pPr marL="285750" marR="0" lvl="0" indent="-285750" algn="l" rtl="0">
              <a:spcBef>
                <a:spcPts val="0"/>
              </a:spcBef>
              <a:spcAft>
                <a:spcPts val="0"/>
              </a:spcAft>
              <a:buClr>
                <a:srgbClr val="0038A8"/>
              </a:buClr>
              <a:buSzPts val="1800"/>
              <a:buFont typeface="Arial"/>
              <a:buChar char="•"/>
            </a:pPr>
            <a:r>
              <a:rPr lang="en-US" sz="1800">
                <a:solidFill>
                  <a:srgbClr val="0038A8"/>
                </a:solidFill>
                <a:latin typeface="Calibri"/>
                <a:ea typeface="Calibri"/>
                <a:cs typeface="Calibri"/>
                <a:sym typeface="Calibri"/>
              </a:rPr>
              <a:t>What was the antecedent to this episode?</a:t>
            </a:r>
            <a:endParaRPr/>
          </a:p>
          <a:p>
            <a:pPr marL="0" marR="0" lvl="0" indent="0" algn="l" rtl="0">
              <a:spcBef>
                <a:spcPts val="0"/>
              </a:spcBef>
              <a:spcAft>
                <a:spcPts val="0"/>
              </a:spcAft>
              <a:buNone/>
            </a:pPr>
            <a:endParaRPr sz="1800">
              <a:solidFill>
                <a:srgbClr val="0038A8"/>
              </a:solidFill>
              <a:latin typeface="Calibri"/>
              <a:ea typeface="Calibri"/>
              <a:cs typeface="Calibri"/>
              <a:sym typeface="Calibri"/>
            </a:endParaRPr>
          </a:p>
          <a:p>
            <a:pPr marL="285750" marR="0" lvl="0" indent="-285750" algn="l" rtl="0">
              <a:spcBef>
                <a:spcPts val="0"/>
              </a:spcBef>
              <a:spcAft>
                <a:spcPts val="0"/>
              </a:spcAft>
              <a:buClr>
                <a:srgbClr val="0038A8"/>
              </a:buClr>
              <a:buSzPts val="1800"/>
              <a:buFont typeface="Arial"/>
              <a:buChar char="•"/>
            </a:pPr>
            <a:r>
              <a:rPr lang="en-US" sz="1800">
                <a:solidFill>
                  <a:srgbClr val="0038A8"/>
                </a:solidFill>
                <a:latin typeface="Calibri"/>
                <a:ea typeface="Calibri"/>
                <a:cs typeface="Calibri"/>
                <a:sym typeface="Calibri"/>
              </a:rPr>
              <a:t>What replacement behavior can we give the student in order to not use a negative behavior?</a:t>
            </a:r>
            <a:endParaRPr/>
          </a:p>
          <a:p>
            <a:pPr marL="0" marR="0" lvl="0" indent="0" algn="l" rtl="0">
              <a:spcBef>
                <a:spcPts val="0"/>
              </a:spcBef>
              <a:spcAft>
                <a:spcPts val="0"/>
              </a:spcAft>
              <a:buNone/>
            </a:pPr>
            <a:endParaRPr sz="1800">
              <a:solidFill>
                <a:srgbClr val="0038A8"/>
              </a:solidFill>
              <a:latin typeface="Calibri"/>
              <a:ea typeface="Calibri"/>
              <a:cs typeface="Calibri"/>
              <a:sym typeface="Calibri"/>
            </a:endParaRPr>
          </a:p>
        </p:txBody>
      </p:sp>
      <p:pic>
        <p:nvPicPr>
          <p:cNvPr id="473" name="Google Shape;473;p46" descr="Screen Shot 2018-08-21 at 7.57.07 PM.png"/>
          <p:cNvPicPr preferRelativeResize="0"/>
          <p:nvPr/>
        </p:nvPicPr>
        <p:blipFill rotWithShape="1">
          <a:blip r:embed="rId4">
            <a:alphaModFix/>
          </a:blip>
          <a:srcRect/>
          <a:stretch/>
        </p:blipFill>
        <p:spPr>
          <a:xfrm>
            <a:off x="6992836" y="1654723"/>
            <a:ext cx="4367335" cy="3412291"/>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47"/>
          <p:cNvSpPr/>
          <p:nvPr/>
        </p:nvSpPr>
        <p:spPr>
          <a:xfrm>
            <a:off x="0" y="6470"/>
            <a:ext cx="12192000" cy="1898646"/>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79" name="Google Shape;479;p47"/>
          <p:cNvSpPr txBox="1"/>
          <p:nvPr/>
        </p:nvSpPr>
        <p:spPr>
          <a:xfrm>
            <a:off x="-218251" y="-148022"/>
            <a:ext cx="11572051" cy="175432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a:solidFill>
                  <a:srgbClr val="000090"/>
                </a:solidFill>
                <a:latin typeface="Calibri"/>
                <a:ea typeface="Calibri"/>
                <a:cs typeface="Calibri"/>
                <a:sym typeface="Calibri"/>
              </a:rPr>
              <a:t>Ideas for replacement behavior or ways to self-regulate</a:t>
            </a:r>
            <a:endParaRPr/>
          </a:p>
        </p:txBody>
      </p:sp>
      <p:sp>
        <p:nvSpPr>
          <p:cNvPr id="480" name="Google Shape;480;p47"/>
          <p:cNvSpPr/>
          <p:nvPr/>
        </p:nvSpPr>
        <p:spPr>
          <a:xfrm>
            <a:off x="0" y="1673151"/>
            <a:ext cx="12192000" cy="599620"/>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D966"/>
              </a:solidFill>
              <a:latin typeface="Calibri"/>
              <a:ea typeface="Calibri"/>
              <a:cs typeface="Calibri"/>
              <a:sym typeface="Calibri"/>
            </a:endParaRPr>
          </a:p>
        </p:txBody>
      </p:sp>
      <p:sp>
        <p:nvSpPr>
          <p:cNvPr id="481" name="Google Shape;481;p47"/>
          <p:cNvSpPr/>
          <p:nvPr/>
        </p:nvSpPr>
        <p:spPr>
          <a:xfrm>
            <a:off x="0" y="1574878"/>
            <a:ext cx="12192000" cy="62853"/>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D966"/>
              </a:solidFill>
              <a:latin typeface="Calibri"/>
              <a:ea typeface="Calibri"/>
              <a:cs typeface="Calibri"/>
              <a:sym typeface="Calibri"/>
            </a:endParaRPr>
          </a:p>
        </p:txBody>
      </p:sp>
      <p:sp>
        <p:nvSpPr>
          <p:cNvPr id="482" name="Google Shape;482;p47"/>
          <p:cNvSpPr/>
          <p:nvPr/>
        </p:nvSpPr>
        <p:spPr>
          <a:xfrm>
            <a:off x="0" y="1476605"/>
            <a:ext cx="12192000" cy="62853"/>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00"/>
              </a:solidFill>
              <a:latin typeface="Calibri"/>
              <a:ea typeface="Calibri"/>
              <a:cs typeface="Calibri"/>
              <a:sym typeface="Calibri"/>
            </a:endParaRPr>
          </a:p>
        </p:txBody>
      </p:sp>
      <p:pic>
        <p:nvPicPr>
          <p:cNvPr id="483" name="Google Shape;483;p47"/>
          <p:cNvPicPr preferRelativeResize="0"/>
          <p:nvPr/>
        </p:nvPicPr>
        <p:blipFill rotWithShape="1">
          <a:blip r:embed="rId3">
            <a:alphaModFix/>
          </a:blip>
          <a:srcRect/>
          <a:stretch/>
        </p:blipFill>
        <p:spPr>
          <a:xfrm>
            <a:off x="10089592" y="6003967"/>
            <a:ext cx="1932020" cy="647227"/>
          </a:xfrm>
          <a:prstGeom prst="rect">
            <a:avLst/>
          </a:prstGeom>
          <a:noFill/>
          <a:ln>
            <a:noFill/>
          </a:ln>
        </p:spPr>
      </p:pic>
      <p:sp>
        <p:nvSpPr>
          <p:cNvPr id="484" name="Google Shape;484;p47"/>
          <p:cNvSpPr txBox="1">
            <a:spLocks noGrp="1"/>
          </p:cNvSpPr>
          <p:nvPr>
            <p:ph type="body" idx="1"/>
          </p:nvPr>
        </p:nvSpPr>
        <p:spPr>
          <a:xfrm>
            <a:off x="720634" y="2415222"/>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70000"/>
              </a:lnSpc>
              <a:spcBef>
                <a:spcPts val="0"/>
              </a:spcBef>
              <a:spcAft>
                <a:spcPts val="0"/>
              </a:spcAft>
              <a:buClr>
                <a:schemeClr val="lt1"/>
              </a:buClr>
              <a:buSzPts val="2380"/>
              <a:buFont typeface="Arial"/>
              <a:buChar char="•"/>
            </a:pPr>
            <a:r>
              <a:rPr lang="en-US" sz="2380" b="0" i="0" u="none" strike="noStrike" cap="none">
                <a:solidFill>
                  <a:schemeClr val="lt1"/>
                </a:solidFill>
                <a:latin typeface="Calibri"/>
                <a:ea typeface="Calibri"/>
                <a:cs typeface="Calibri"/>
                <a:sym typeface="Calibri"/>
              </a:rPr>
              <a:t>Take deep breaths</a:t>
            </a:r>
            <a:endParaRPr/>
          </a:p>
          <a:p>
            <a:pPr marL="228600" marR="0" lvl="0" indent="-228600" algn="l" rtl="0">
              <a:lnSpc>
                <a:spcPct val="70000"/>
              </a:lnSpc>
              <a:spcBef>
                <a:spcPts val="1000"/>
              </a:spcBef>
              <a:spcAft>
                <a:spcPts val="0"/>
              </a:spcAft>
              <a:buClr>
                <a:schemeClr val="lt1"/>
              </a:buClr>
              <a:buSzPts val="2380"/>
              <a:buFont typeface="Arial"/>
              <a:buChar char="•"/>
            </a:pPr>
            <a:r>
              <a:rPr lang="en-US" sz="2380" b="0" i="0" u="none" strike="noStrike" cap="none">
                <a:solidFill>
                  <a:schemeClr val="lt1"/>
                </a:solidFill>
                <a:latin typeface="Calibri"/>
                <a:ea typeface="Calibri"/>
                <a:cs typeface="Calibri"/>
                <a:sym typeface="Calibri"/>
              </a:rPr>
              <a:t>Count to ten</a:t>
            </a:r>
            <a:endParaRPr/>
          </a:p>
          <a:p>
            <a:pPr marL="228600" marR="0" lvl="0" indent="-228600" algn="l" rtl="0">
              <a:lnSpc>
                <a:spcPct val="70000"/>
              </a:lnSpc>
              <a:spcBef>
                <a:spcPts val="1000"/>
              </a:spcBef>
              <a:spcAft>
                <a:spcPts val="0"/>
              </a:spcAft>
              <a:buClr>
                <a:schemeClr val="lt1"/>
              </a:buClr>
              <a:buSzPts val="2380"/>
              <a:buFont typeface="Arial"/>
              <a:buChar char="•"/>
            </a:pPr>
            <a:r>
              <a:rPr lang="en-US" sz="2380" b="0" i="0" u="none" strike="noStrike" cap="none">
                <a:solidFill>
                  <a:schemeClr val="lt1"/>
                </a:solidFill>
                <a:latin typeface="Calibri"/>
                <a:ea typeface="Calibri"/>
                <a:cs typeface="Calibri"/>
                <a:sym typeface="Calibri"/>
              </a:rPr>
              <a:t>Voice your feelings</a:t>
            </a:r>
            <a:endParaRPr/>
          </a:p>
          <a:p>
            <a:pPr marL="228600" marR="0" lvl="0" indent="-228600" algn="l" rtl="0">
              <a:lnSpc>
                <a:spcPct val="70000"/>
              </a:lnSpc>
              <a:spcBef>
                <a:spcPts val="1000"/>
              </a:spcBef>
              <a:spcAft>
                <a:spcPts val="0"/>
              </a:spcAft>
              <a:buClr>
                <a:schemeClr val="lt1"/>
              </a:buClr>
              <a:buSzPts val="2380"/>
              <a:buFont typeface="Arial"/>
              <a:buChar char="•"/>
            </a:pPr>
            <a:r>
              <a:rPr lang="en-US" sz="2380" b="0" i="0" u="none" strike="noStrike" cap="none">
                <a:solidFill>
                  <a:schemeClr val="lt1"/>
                </a:solidFill>
                <a:latin typeface="Calibri"/>
                <a:ea typeface="Calibri"/>
                <a:cs typeface="Calibri"/>
                <a:sym typeface="Calibri"/>
              </a:rPr>
              <a:t>Remove yourself to a safe place</a:t>
            </a:r>
            <a:endParaRPr/>
          </a:p>
          <a:p>
            <a:pPr marL="228600" marR="0" lvl="0" indent="-228600" algn="l" rtl="0">
              <a:lnSpc>
                <a:spcPct val="70000"/>
              </a:lnSpc>
              <a:spcBef>
                <a:spcPts val="1000"/>
              </a:spcBef>
              <a:spcAft>
                <a:spcPts val="0"/>
              </a:spcAft>
              <a:buClr>
                <a:schemeClr val="lt1"/>
              </a:buClr>
              <a:buSzPts val="2380"/>
              <a:buFont typeface="Arial"/>
              <a:buChar char="•"/>
            </a:pPr>
            <a:r>
              <a:rPr lang="en-US" sz="2380" b="0" i="0" u="none" strike="noStrike" cap="none">
                <a:solidFill>
                  <a:schemeClr val="lt1"/>
                </a:solidFill>
                <a:latin typeface="Calibri"/>
                <a:ea typeface="Calibri"/>
                <a:cs typeface="Calibri"/>
                <a:sym typeface="Calibri"/>
              </a:rPr>
              <a:t>Close your eyes and picture yourself in a safe place or with a safe person</a:t>
            </a:r>
            <a:endParaRPr/>
          </a:p>
          <a:p>
            <a:pPr marL="228600" marR="0" lvl="0" indent="-228600" algn="l" rtl="0">
              <a:lnSpc>
                <a:spcPct val="70000"/>
              </a:lnSpc>
              <a:spcBef>
                <a:spcPts val="1000"/>
              </a:spcBef>
              <a:spcAft>
                <a:spcPts val="0"/>
              </a:spcAft>
              <a:buClr>
                <a:schemeClr val="lt1"/>
              </a:buClr>
              <a:buSzPts val="2380"/>
              <a:buFont typeface="Arial"/>
              <a:buChar char="•"/>
            </a:pPr>
            <a:r>
              <a:rPr lang="en-US" sz="2380" b="0" i="0" u="none" strike="noStrike" cap="none">
                <a:solidFill>
                  <a:schemeClr val="lt1"/>
                </a:solidFill>
                <a:latin typeface="Calibri"/>
                <a:ea typeface="Calibri"/>
                <a:cs typeface="Calibri"/>
                <a:sym typeface="Calibri"/>
              </a:rPr>
              <a:t>Listen to your breathing and slow it down</a:t>
            </a:r>
            <a:endParaRPr/>
          </a:p>
          <a:p>
            <a:pPr marL="228600" marR="0" lvl="0" indent="-228600" algn="l" rtl="0">
              <a:lnSpc>
                <a:spcPct val="70000"/>
              </a:lnSpc>
              <a:spcBef>
                <a:spcPts val="1000"/>
              </a:spcBef>
              <a:spcAft>
                <a:spcPts val="0"/>
              </a:spcAft>
              <a:buClr>
                <a:schemeClr val="lt1"/>
              </a:buClr>
              <a:buSzPts val="2380"/>
              <a:buFont typeface="Arial"/>
              <a:buChar char="•"/>
            </a:pPr>
            <a:r>
              <a:rPr lang="en-US" sz="2380" b="0" i="0" u="none" strike="noStrike" cap="none">
                <a:solidFill>
                  <a:schemeClr val="lt1"/>
                </a:solidFill>
                <a:latin typeface="Calibri"/>
                <a:ea typeface="Calibri"/>
                <a:cs typeface="Calibri"/>
                <a:sym typeface="Calibri"/>
              </a:rPr>
              <a:t>Ask for help</a:t>
            </a:r>
            <a:endParaRPr/>
          </a:p>
          <a:p>
            <a:pPr marL="228600" marR="0" lvl="0" indent="-228600" algn="l" rtl="0">
              <a:lnSpc>
                <a:spcPct val="70000"/>
              </a:lnSpc>
              <a:spcBef>
                <a:spcPts val="1000"/>
              </a:spcBef>
              <a:spcAft>
                <a:spcPts val="0"/>
              </a:spcAft>
              <a:buClr>
                <a:schemeClr val="lt1"/>
              </a:buClr>
              <a:buSzPts val="2380"/>
              <a:buFont typeface="Arial"/>
              <a:buChar char="•"/>
            </a:pPr>
            <a:r>
              <a:rPr lang="en-US" sz="2380" b="0" i="0" u="none" strike="noStrike" cap="none">
                <a:solidFill>
                  <a:schemeClr val="lt1"/>
                </a:solidFill>
                <a:latin typeface="Calibri"/>
                <a:ea typeface="Calibri"/>
                <a:cs typeface="Calibri"/>
                <a:sym typeface="Calibri"/>
              </a:rPr>
              <a:t>Call on a friend</a:t>
            </a:r>
            <a:endParaRPr/>
          </a:p>
          <a:p>
            <a:pPr marL="228600" marR="0" lvl="0" indent="-228600" algn="l" rtl="0">
              <a:lnSpc>
                <a:spcPct val="70000"/>
              </a:lnSpc>
              <a:spcBef>
                <a:spcPts val="1000"/>
              </a:spcBef>
              <a:spcAft>
                <a:spcPts val="0"/>
              </a:spcAft>
              <a:buClr>
                <a:schemeClr val="lt1"/>
              </a:buClr>
              <a:buSzPts val="2380"/>
              <a:buFont typeface="Arial"/>
              <a:buChar char="•"/>
            </a:pPr>
            <a:r>
              <a:rPr lang="en-US" sz="2380" b="0" i="0" u="none" strike="noStrike" cap="none">
                <a:solidFill>
                  <a:schemeClr val="lt1"/>
                </a:solidFill>
                <a:latin typeface="Calibri"/>
                <a:ea typeface="Calibri"/>
                <a:cs typeface="Calibri"/>
                <a:sym typeface="Calibri"/>
              </a:rPr>
              <a:t>Redirect your thinking</a:t>
            </a:r>
            <a:endParaRPr/>
          </a:p>
          <a:p>
            <a:pPr marL="228600" marR="0" lvl="0" indent="-228600" algn="l" rtl="0">
              <a:lnSpc>
                <a:spcPct val="70000"/>
              </a:lnSpc>
              <a:spcBef>
                <a:spcPts val="1000"/>
              </a:spcBef>
              <a:spcAft>
                <a:spcPts val="0"/>
              </a:spcAft>
              <a:buClr>
                <a:schemeClr val="lt1"/>
              </a:buClr>
              <a:buSzPts val="2380"/>
              <a:buFont typeface="Arial"/>
              <a:buChar char="•"/>
            </a:pPr>
            <a:r>
              <a:rPr lang="en-US" sz="2380" b="0" i="0" u="none" strike="noStrike" cap="none">
                <a:solidFill>
                  <a:schemeClr val="lt1"/>
                </a:solidFill>
                <a:latin typeface="Calibri"/>
                <a:ea typeface="Calibri"/>
                <a:cs typeface="Calibri"/>
                <a:sym typeface="Calibri"/>
              </a:rPr>
              <a:t>Squeeze ball</a:t>
            </a:r>
            <a:endParaRPr/>
          </a:p>
          <a:p>
            <a:pPr marL="228600" marR="0" lvl="0" indent="-228600" algn="l" rtl="0">
              <a:lnSpc>
                <a:spcPct val="70000"/>
              </a:lnSpc>
              <a:spcBef>
                <a:spcPts val="1000"/>
              </a:spcBef>
              <a:spcAft>
                <a:spcPts val="0"/>
              </a:spcAft>
              <a:buClr>
                <a:schemeClr val="lt1"/>
              </a:buClr>
              <a:buSzPts val="2380"/>
              <a:buFont typeface="Arial"/>
              <a:buChar char="•"/>
            </a:pPr>
            <a:r>
              <a:rPr lang="en-US" sz="2380" b="0" i="0" u="none" strike="noStrike" cap="none">
                <a:solidFill>
                  <a:schemeClr val="lt1"/>
                </a:solidFill>
                <a:latin typeface="Calibri"/>
                <a:ea typeface="Calibri"/>
                <a:cs typeface="Calibri"/>
                <a:sym typeface="Calibri"/>
              </a:rPr>
              <a:t>Listen to music</a:t>
            </a:r>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48"/>
          <p:cNvSpPr/>
          <p:nvPr/>
        </p:nvSpPr>
        <p:spPr>
          <a:xfrm>
            <a:off x="0" y="6470"/>
            <a:ext cx="12192000" cy="1898646"/>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90" name="Google Shape;490;p48"/>
          <p:cNvSpPr txBox="1"/>
          <p:nvPr/>
        </p:nvSpPr>
        <p:spPr>
          <a:xfrm>
            <a:off x="0" y="275332"/>
            <a:ext cx="11572051"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a:solidFill>
                  <a:srgbClr val="000090"/>
                </a:solidFill>
                <a:latin typeface="Calibri"/>
                <a:ea typeface="Calibri"/>
                <a:cs typeface="Calibri"/>
                <a:sym typeface="Calibri"/>
              </a:rPr>
              <a:t>Can your staff do this on their own?</a:t>
            </a:r>
            <a:endParaRPr/>
          </a:p>
        </p:txBody>
      </p:sp>
      <p:sp>
        <p:nvSpPr>
          <p:cNvPr id="491" name="Google Shape;491;p48"/>
          <p:cNvSpPr/>
          <p:nvPr/>
        </p:nvSpPr>
        <p:spPr>
          <a:xfrm>
            <a:off x="0" y="1673151"/>
            <a:ext cx="12192000" cy="599620"/>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D966"/>
              </a:solidFill>
              <a:latin typeface="Calibri"/>
              <a:ea typeface="Calibri"/>
              <a:cs typeface="Calibri"/>
              <a:sym typeface="Calibri"/>
            </a:endParaRPr>
          </a:p>
        </p:txBody>
      </p:sp>
      <p:sp>
        <p:nvSpPr>
          <p:cNvPr id="492" name="Google Shape;492;p48"/>
          <p:cNvSpPr/>
          <p:nvPr/>
        </p:nvSpPr>
        <p:spPr>
          <a:xfrm>
            <a:off x="0" y="1574878"/>
            <a:ext cx="12192000" cy="62853"/>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D966"/>
              </a:solidFill>
              <a:latin typeface="Calibri"/>
              <a:ea typeface="Calibri"/>
              <a:cs typeface="Calibri"/>
              <a:sym typeface="Calibri"/>
            </a:endParaRPr>
          </a:p>
        </p:txBody>
      </p:sp>
      <p:sp>
        <p:nvSpPr>
          <p:cNvPr id="493" name="Google Shape;493;p48"/>
          <p:cNvSpPr/>
          <p:nvPr/>
        </p:nvSpPr>
        <p:spPr>
          <a:xfrm>
            <a:off x="0" y="1476605"/>
            <a:ext cx="12192000" cy="62853"/>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00"/>
              </a:solidFill>
              <a:latin typeface="Calibri"/>
              <a:ea typeface="Calibri"/>
              <a:cs typeface="Calibri"/>
              <a:sym typeface="Calibri"/>
            </a:endParaRPr>
          </a:p>
        </p:txBody>
      </p:sp>
      <p:pic>
        <p:nvPicPr>
          <p:cNvPr id="494" name="Google Shape;494;p48"/>
          <p:cNvPicPr preferRelativeResize="0"/>
          <p:nvPr/>
        </p:nvPicPr>
        <p:blipFill rotWithShape="1">
          <a:blip r:embed="rId3">
            <a:alphaModFix/>
          </a:blip>
          <a:srcRect/>
          <a:stretch/>
        </p:blipFill>
        <p:spPr>
          <a:xfrm>
            <a:off x="10089592" y="6003967"/>
            <a:ext cx="1932020" cy="647227"/>
          </a:xfrm>
          <a:prstGeom prst="rect">
            <a:avLst/>
          </a:prstGeom>
          <a:noFill/>
          <a:ln>
            <a:noFill/>
          </a:ln>
        </p:spPr>
      </p:pic>
      <p:sp>
        <p:nvSpPr>
          <p:cNvPr id="495" name="Google Shape;495;p48"/>
          <p:cNvSpPr txBox="1">
            <a:spLocks noGrp="1"/>
          </p:cNvSpPr>
          <p:nvPr>
            <p:ph type="body" idx="1"/>
          </p:nvPr>
        </p:nvSpPr>
        <p:spPr>
          <a:xfrm>
            <a:off x="720634" y="2415222"/>
            <a:ext cx="10515600"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800"/>
              <a:buFont typeface="Arial"/>
              <a:buNone/>
            </a:pPr>
            <a:r>
              <a:rPr lang="en-US" sz="2800" b="0" i="0" u="none" strike="noStrike" cap="none">
                <a:solidFill>
                  <a:schemeClr val="lt1"/>
                </a:solidFill>
                <a:latin typeface="Calibri"/>
                <a:ea typeface="Calibri"/>
                <a:cs typeface="Calibri"/>
                <a:sym typeface="Calibri"/>
              </a:rPr>
              <a:t>There are many programs that assist with writing  behavior plans however, I would highly recommend Insights to Behavior.</a:t>
            </a:r>
            <a:endParaRPr/>
          </a:p>
          <a:p>
            <a:pPr marL="0" marR="0" lvl="0" indent="0" algn="l" rtl="0">
              <a:lnSpc>
                <a:spcPct val="90000"/>
              </a:lnSpc>
              <a:spcBef>
                <a:spcPts val="1000"/>
              </a:spcBef>
              <a:spcAft>
                <a:spcPts val="0"/>
              </a:spcAft>
              <a:buClr>
                <a:schemeClr val="lt1"/>
              </a:buClr>
              <a:buSzPts val="2800"/>
              <a:buFont typeface="Arial"/>
              <a:buNone/>
            </a:pPr>
            <a:r>
              <a:rPr lang="en-US" sz="2800" b="0" i="0" u="none" strike="noStrike" cap="none">
                <a:solidFill>
                  <a:schemeClr val="lt1"/>
                </a:solidFill>
                <a:latin typeface="Calibri"/>
                <a:ea typeface="Calibri"/>
                <a:cs typeface="Calibri"/>
                <a:sym typeface="Calibri"/>
              </a:rPr>
              <a:t>It provides staff who have the ability to write a sound behavior plan a simple and easily accessible program that will insure all components of the plan have been addressed.</a:t>
            </a:r>
            <a:endParaRPr/>
          </a:p>
          <a:p>
            <a:pPr marL="0" marR="0" lvl="0" indent="0" algn="l" rtl="0">
              <a:lnSpc>
                <a:spcPct val="90000"/>
              </a:lnSpc>
              <a:spcBef>
                <a:spcPts val="1000"/>
              </a:spcBef>
              <a:spcAft>
                <a:spcPts val="0"/>
              </a:spcAft>
              <a:buClr>
                <a:schemeClr val="lt1"/>
              </a:buClr>
              <a:buSzPts val="2800"/>
              <a:buFont typeface="Arial"/>
              <a:buNone/>
            </a:pPr>
            <a:r>
              <a:rPr lang="en-US" sz="2800" b="0" i="0" u="none" strike="noStrike" cap="none">
                <a:solidFill>
                  <a:schemeClr val="lt1"/>
                </a:solidFill>
                <a:latin typeface="Calibri"/>
                <a:ea typeface="Calibri"/>
                <a:cs typeface="Calibri"/>
                <a:sym typeface="Calibri"/>
              </a:rPr>
              <a:t>Insights walks less-trained staff through step-by-step process</a:t>
            </a:r>
            <a:r>
              <a:rPr lang="en-US" sz="2800" b="0" i="0" u="none" strike="noStrike" cap="none">
                <a:solidFill>
                  <a:srgbClr val="FF0000"/>
                </a:solidFill>
                <a:latin typeface="Calibri"/>
                <a:ea typeface="Calibri"/>
                <a:cs typeface="Calibri"/>
                <a:sym typeface="Calibri"/>
              </a:rPr>
              <a:t>  </a:t>
            </a:r>
            <a:r>
              <a:rPr lang="en-US" sz="2800" b="0" i="0" u="none" strike="noStrike" cap="none">
                <a:solidFill>
                  <a:schemeClr val="lt1"/>
                </a:solidFill>
                <a:latin typeface="Calibri"/>
                <a:ea typeface="Calibri"/>
                <a:cs typeface="Calibri"/>
                <a:sym typeface="Calibri"/>
              </a:rPr>
              <a:t>covering all essential components of a behavioral plan.  In addition, the program provides examples of measurable goals and objectives,  in case staff is struggling to create their own.</a:t>
            </a:r>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49"/>
          <p:cNvSpPr/>
          <p:nvPr/>
        </p:nvSpPr>
        <p:spPr>
          <a:xfrm>
            <a:off x="0" y="6470"/>
            <a:ext cx="12192000" cy="1898646"/>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501" name="Google Shape;501;p49"/>
          <p:cNvSpPr txBox="1"/>
          <p:nvPr/>
        </p:nvSpPr>
        <p:spPr>
          <a:xfrm>
            <a:off x="0" y="315021"/>
            <a:ext cx="11572051"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a:solidFill>
                  <a:srgbClr val="000090"/>
                </a:solidFill>
                <a:latin typeface="Calibri"/>
                <a:ea typeface="Calibri"/>
                <a:cs typeface="Calibri"/>
                <a:sym typeface="Calibri"/>
              </a:rPr>
              <a:t>Can your staff do this on their own?</a:t>
            </a:r>
            <a:endParaRPr/>
          </a:p>
        </p:txBody>
      </p:sp>
      <p:sp>
        <p:nvSpPr>
          <p:cNvPr id="502" name="Google Shape;502;p49"/>
          <p:cNvSpPr/>
          <p:nvPr/>
        </p:nvSpPr>
        <p:spPr>
          <a:xfrm>
            <a:off x="0" y="1673151"/>
            <a:ext cx="12192000" cy="599620"/>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D966"/>
              </a:solidFill>
              <a:latin typeface="Calibri"/>
              <a:ea typeface="Calibri"/>
              <a:cs typeface="Calibri"/>
              <a:sym typeface="Calibri"/>
            </a:endParaRPr>
          </a:p>
        </p:txBody>
      </p:sp>
      <p:sp>
        <p:nvSpPr>
          <p:cNvPr id="503" name="Google Shape;503;p49"/>
          <p:cNvSpPr/>
          <p:nvPr/>
        </p:nvSpPr>
        <p:spPr>
          <a:xfrm>
            <a:off x="0" y="1574878"/>
            <a:ext cx="12192000" cy="62853"/>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D966"/>
              </a:solidFill>
              <a:latin typeface="Calibri"/>
              <a:ea typeface="Calibri"/>
              <a:cs typeface="Calibri"/>
              <a:sym typeface="Calibri"/>
            </a:endParaRPr>
          </a:p>
        </p:txBody>
      </p:sp>
      <p:sp>
        <p:nvSpPr>
          <p:cNvPr id="504" name="Google Shape;504;p49"/>
          <p:cNvSpPr/>
          <p:nvPr/>
        </p:nvSpPr>
        <p:spPr>
          <a:xfrm>
            <a:off x="0" y="1476605"/>
            <a:ext cx="12192000" cy="62853"/>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00"/>
              </a:solidFill>
              <a:latin typeface="Calibri"/>
              <a:ea typeface="Calibri"/>
              <a:cs typeface="Calibri"/>
              <a:sym typeface="Calibri"/>
            </a:endParaRPr>
          </a:p>
        </p:txBody>
      </p:sp>
      <p:pic>
        <p:nvPicPr>
          <p:cNvPr id="505" name="Google Shape;505;p49"/>
          <p:cNvPicPr preferRelativeResize="0"/>
          <p:nvPr/>
        </p:nvPicPr>
        <p:blipFill rotWithShape="1">
          <a:blip r:embed="rId3">
            <a:alphaModFix/>
          </a:blip>
          <a:srcRect/>
          <a:stretch/>
        </p:blipFill>
        <p:spPr>
          <a:xfrm>
            <a:off x="10089592" y="6003967"/>
            <a:ext cx="1932020" cy="647227"/>
          </a:xfrm>
          <a:prstGeom prst="rect">
            <a:avLst/>
          </a:prstGeom>
          <a:noFill/>
          <a:ln>
            <a:noFill/>
          </a:ln>
        </p:spPr>
      </p:pic>
      <p:sp>
        <p:nvSpPr>
          <p:cNvPr id="506" name="Google Shape;506;p49"/>
          <p:cNvSpPr txBox="1">
            <a:spLocks noGrp="1"/>
          </p:cNvSpPr>
          <p:nvPr>
            <p:ph type="body" idx="1"/>
          </p:nvPr>
        </p:nvSpPr>
        <p:spPr>
          <a:xfrm>
            <a:off x="720634" y="2415222"/>
            <a:ext cx="10515600" cy="4351338"/>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lt1"/>
              </a:buClr>
              <a:buSzPts val="2800"/>
              <a:buFont typeface="Arial"/>
              <a:buNone/>
            </a:pPr>
            <a:r>
              <a:rPr lang="en-US" sz="2800" b="0" i="0" u="none" strike="noStrike" cap="none">
                <a:solidFill>
                  <a:schemeClr val="lt1"/>
                </a:solidFill>
                <a:latin typeface="Calibri"/>
                <a:ea typeface="Calibri"/>
                <a:cs typeface="Calibri"/>
                <a:sym typeface="Calibri"/>
              </a:rPr>
              <a:t>Professional Development / Training for teachers and paras is embedded in the program.</a:t>
            </a:r>
            <a:endParaRPr/>
          </a:p>
          <a:p>
            <a:pPr marL="0" marR="0" lvl="0" indent="0" algn="l" rtl="0">
              <a:lnSpc>
                <a:spcPct val="80000"/>
              </a:lnSpc>
              <a:spcBef>
                <a:spcPts val="1000"/>
              </a:spcBef>
              <a:spcAft>
                <a:spcPts val="0"/>
              </a:spcAft>
              <a:buClr>
                <a:schemeClr val="lt1"/>
              </a:buClr>
              <a:buSzPts val="2800"/>
              <a:buFont typeface="Arial"/>
              <a:buNone/>
            </a:pPr>
            <a:r>
              <a:rPr lang="en-US" sz="2800" b="0" i="0" u="none" strike="noStrike" cap="none">
                <a:solidFill>
                  <a:schemeClr val="lt1"/>
                </a:solidFill>
                <a:latin typeface="Calibri"/>
                <a:ea typeface="Calibri"/>
                <a:cs typeface="Calibri"/>
                <a:sym typeface="Calibri"/>
              </a:rPr>
              <a:t>The format and design will make sure you are prepared for court  as well scrutiny from other stakeholders.</a:t>
            </a:r>
            <a:endParaRPr/>
          </a:p>
          <a:p>
            <a:pPr marL="0" marR="0" lvl="0" indent="0" algn="l" rtl="0">
              <a:lnSpc>
                <a:spcPct val="80000"/>
              </a:lnSpc>
              <a:spcBef>
                <a:spcPts val="1000"/>
              </a:spcBef>
              <a:spcAft>
                <a:spcPts val="0"/>
              </a:spcAft>
              <a:buClr>
                <a:schemeClr val="lt1"/>
              </a:buClr>
              <a:buSzPts val="2800"/>
              <a:buFont typeface="Arial"/>
              <a:buNone/>
            </a:pPr>
            <a:r>
              <a:rPr lang="en-US" sz="2800" b="0" i="0" u="none" strike="noStrike" cap="none">
                <a:solidFill>
                  <a:schemeClr val="lt1"/>
                </a:solidFill>
                <a:latin typeface="Calibri"/>
                <a:ea typeface="Calibri"/>
                <a:cs typeface="Calibri"/>
                <a:sym typeface="Calibri"/>
              </a:rPr>
              <a:t>The most important aspect of the program-- these well-written plans will assist students in reshaping behaviors and overcoming their anxiety. </a:t>
            </a:r>
            <a:endParaRPr/>
          </a:p>
          <a:p>
            <a:pPr marL="0" marR="0" lvl="0" indent="0" algn="l" rtl="0">
              <a:lnSpc>
                <a:spcPct val="80000"/>
              </a:lnSpc>
              <a:spcBef>
                <a:spcPts val="1000"/>
              </a:spcBef>
              <a:spcAft>
                <a:spcPts val="0"/>
              </a:spcAft>
              <a:buClr>
                <a:schemeClr val="lt1"/>
              </a:buClr>
              <a:buSzPts val="2800"/>
              <a:buFont typeface="Arial"/>
              <a:buNone/>
            </a:pPr>
            <a:r>
              <a:rPr lang="en-US" sz="2800" b="0" i="0" u="none" strike="noStrike" cap="none">
                <a:solidFill>
                  <a:schemeClr val="lt1"/>
                </a:solidFill>
                <a:latin typeface="Calibri"/>
                <a:ea typeface="Calibri"/>
                <a:cs typeface="Calibri"/>
                <a:sym typeface="Calibri"/>
              </a:rPr>
              <a:t> </a:t>
            </a:r>
            <a:endParaRPr/>
          </a:p>
          <a:p>
            <a:pPr marL="0" marR="0" lvl="0" indent="0" algn="l" rtl="0">
              <a:lnSpc>
                <a:spcPct val="80000"/>
              </a:lnSpc>
              <a:spcBef>
                <a:spcPts val="1000"/>
              </a:spcBef>
              <a:spcAft>
                <a:spcPts val="0"/>
              </a:spcAft>
              <a:buClr>
                <a:schemeClr val="lt1"/>
              </a:buClr>
              <a:buSzPts val="2800"/>
              <a:buFont typeface="Arial"/>
              <a:buNone/>
            </a:pPr>
            <a:r>
              <a:rPr lang="en-US" sz="2800" b="0" i="0" u="none" strike="noStrike" cap="none">
                <a:solidFill>
                  <a:schemeClr val="lt1"/>
                </a:solidFill>
                <a:latin typeface="Calibri"/>
                <a:ea typeface="Calibri"/>
                <a:cs typeface="Calibri"/>
                <a:sym typeface="Calibri"/>
              </a:rPr>
              <a:t>Extra Bonus: Decrease your anxiety, your staff’s anxiety and your attorney’s anxiety!</a:t>
            </a:r>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50"/>
          <p:cNvSpPr/>
          <p:nvPr/>
        </p:nvSpPr>
        <p:spPr>
          <a:xfrm>
            <a:off x="0" y="6470"/>
            <a:ext cx="12192000" cy="1898646"/>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512" name="Google Shape;512;p50"/>
          <p:cNvSpPr txBox="1"/>
          <p:nvPr/>
        </p:nvSpPr>
        <p:spPr>
          <a:xfrm>
            <a:off x="2005194" y="317519"/>
            <a:ext cx="7820259"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000090"/>
                </a:solidFill>
                <a:latin typeface="Calibri"/>
                <a:ea typeface="Calibri"/>
                <a:cs typeface="Calibri"/>
                <a:sym typeface="Calibri"/>
              </a:rPr>
              <a:t>Questions?</a:t>
            </a:r>
            <a:endParaRPr/>
          </a:p>
        </p:txBody>
      </p:sp>
      <p:sp>
        <p:nvSpPr>
          <p:cNvPr id="513" name="Google Shape;513;p50"/>
          <p:cNvSpPr/>
          <p:nvPr/>
        </p:nvSpPr>
        <p:spPr>
          <a:xfrm>
            <a:off x="0" y="1754710"/>
            <a:ext cx="12192000" cy="61832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514" name="Google Shape;514;p50"/>
          <p:cNvSpPr/>
          <p:nvPr/>
        </p:nvSpPr>
        <p:spPr>
          <a:xfrm>
            <a:off x="0" y="1821558"/>
            <a:ext cx="12192000" cy="2590290"/>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6BD158"/>
              </a:solidFill>
              <a:latin typeface="Calibri"/>
              <a:ea typeface="Calibri"/>
              <a:cs typeface="Calibri"/>
              <a:sym typeface="Calibri"/>
            </a:endParaRPr>
          </a:p>
        </p:txBody>
      </p:sp>
      <p:pic>
        <p:nvPicPr>
          <p:cNvPr id="515" name="Google Shape;515;p50"/>
          <p:cNvPicPr preferRelativeResize="0"/>
          <p:nvPr/>
        </p:nvPicPr>
        <p:blipFill rotWithShape="1">
          <a:blip r:embed="rId3">
            <a:alphaModFix/>
          </a:blip>
          <a:srcRect/>
          <a:stretch/>
        </p:blipFill>
        <p:spPr>
          <a:xfrm>
            <a:off x="10089592" y="6003967"/>
            <a:ext cx="1932020" cy="647227"/>
          </a:xfrm>
          <a:prstGeom prst="rect">
            <a:avLst/>
          </a:prstGeom>
          <a:noFill/>
          <a:ln>
            <a:noFill/>
          </a:ln>
        </p:spPr>
      </p:pic>
      <p:sp>
        <p:nvSpPr>
          <p:cNvPr id="516" name="Google Shape;516;p50"/>
          <p:cNvSpPr/>
          <p:nvPr/>
        </p:nvSpPr>
        <p:spPr>
          <a:xfrm>
            <a:off x="0" y="1320212"/>
            <a:ext cx="12192000" cy="787437"/>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6BD158"/>
              </a:solidFill>
              <a:latin typeface="Calibri"/>
              <a:ea typeface="Calibri"/>
              <a:cs typeface="Calibri"/>
              <a:sym typeface="Calibri"/>
            </a:endParaRPr>
          </a:p>
        </p:txBody>
      </p:sp>
      <p:sp>
        <p:nvSpPr>
          <p:cNvPr id="2" name="Title 1"/>
          <p:cNvSpPr>
            <a:spLocks noGrp="1"/>
          </p:cNvSpPr>
          <p:nvPr>
            <p:ph type="title"/>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51"/>
          <p:cNvSpPr/>
          <p:nvPr/>
        </p:nvSpPr>
        <p:spPr>
          <a:xfrm>
            <a:off x="0" y="6470"/>
            <a:ext cx="12192000" cy="1898646"/>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523" name="Google Shape;523;p51"/>
          <p:cNvSpPr txBox="1"/>
          <p:nvPr/>
        </p:nvSpPr>
        <p:spPr>
          <a:xfrm>
            <a:off x="1019306" y="317519"/>
            <a:ext cx="10170096"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000090"/>
                </a:solidFill>
                <a:latin typeface="Calibri"/>
                <a:ea typeface="Calibri"/>
                <a:cs typeface="Calibri"/>
                <a:sym typeface="Calibri"/>
              </a:rPr>
              <a:t>Thank you for attending</a:t>
            </a:r>
            <a:endParaRPr/>
          </a:p>
        </p:txBody>
      </p:sp>
      <p:sp>
        <p:nvSpPr>
          <p:cNvPr id="524" name="Google Shape;524;p51"/>
          <p:cNvSpPr/>
          <p:nvPr/>
        </p:nvSpPr>
        <p:spPr>
          <a:xfrm>
            <a:off x="0" y="1673151"/>
            <a:ext cx="12192000" cy="599620"/>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D966"/>
              </a:solidFill>
              <a:latin typeface="Calibri"/>
              <a:ea typeface="Calibri"/>
              <a:cs typeface="Calibri"/>
              <a:sym typeface="Calibri"/>
            </a:endParaRPr>
          </a:p>
        </p:txBody>
      </p:sp>
      <p:sp>
        <p:nvSpPr>
          <p:cNvPr id="525" name="Google Shape;525;p51"/>
          <p:cNvSpPr/>
          <p:nvPr/>
        </p:nvSpPr>
        <p:spPr>
          <a:xfrm>
            <a:off x="0" y="1574878"/>
            <a:ext cx="12192000" cy="62853"/>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D966"/>
              </a:solidFill>
              <a:latin typeface="Calibri"/>
              <a:ea typeface="Calibri"/>
              <a:cs typeface="Calibri"/>
              <a:sym typeface="Calibri"/>
            </a:endParaRPr>
          </a:p>
        </p:txBody>
      </p:sp>
      <p:sp>
        <p:nvSpPr>
          <p:cNvPr id="526" name="Google Shape;526;p51"/>
          <p:cNvSpPr/>
          <p:nvPr/>
        </p:nvSpPr>
        <p:spPr>
          <a:xfrm>
            <a:off x="0" y="1476605"/>
            <a:ext cx="12192000" cy="62853"/>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00"/>
              </a:solidFill>
              <a:latin typeface="Calibri"/>
              <a:ea typeface="Calibri"/>
              <a:cs typeface="Calibri"/>
              <a:sym typeface="Calibri"/>
            </a:endParaRPr>
          </a:p>
        </p:txBody>
      </p:sp>
      <p:pic>
        <p:nvPicPr>
          <p:cNvPr id="527" name="Google Shape;527;p51"/>
          <p:cNvPicPr preferRelativeResize="0"/>
          <p:nvPr/>
        </p:nvPicPr>
        <p:blipFill rotWithShape="1">
          <a:blip r:embed="rId3">
            <a:alphaModFix/>
          </a:blip>
          <a:srcRect/>
          <a:stretch/>
        </p:blipFill>
        <p:spPr>
          <a:xfrm>
            <a:off x="10089592" y="6003967"/>
            <a:ext cx="1932020" cy="647227"/>
          </a:xfrm>
          <a:prstGeom prst="rect">
            <a:avLst/>
          </a:prstGeom>
          <a:noFill/>
          <a:ln>
            <a:noFill/>
          </a:ln>
        </p:spPr>
      </p:pic>
      <p:sp>
        <p:nvSpPr>
          <p:cNvPr id="528" name="Google Shape;528;p51"/>
          <p:cNvSpPr txBox="1">
            <a:spLocks noGrp="1"/>
          </p:cNvSpPr>
          <p:nvPr>
            <p:ph type="body" idx="1"/>
          </p:nvPr>
        </p:nvSpPr>
        <p:spPr>
          <a:xfrm>
            <a:off x="888330" y="2506662"/>
            <a:ext cx="10515600" cy="435133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3200"/>
              <a:buFont typeface="Arial"/>
              <a:buNone/>
            </a:pPr>
            <a:r>
              <a:rPr lang="en-US" sz="3200" b="0" i="0" u="none" strike="noStrike" cap="none">
                <a:solidFill>
                  <a:schemeClr val="lt1"/>
                </a:solidFill>
                <a:latin typeface="Calibri"/>
                <a:ea typeface="Calibri"/>
                <a:cs typeface="Calibri"/>
                <a:sym typeface="Calibri"/>
              </a:rPr>
              <a:t>Dr. Lynette Thompson</a:t>
            </a:r>
            <a:endParaRPr/>
          </a:p>
          <a:p>
            <a:pPr marL="0" marR="0" lvl="0" indent="0" algn="ctr" rtl="0">
              <a:lnSpc>
                <a:spcPct val="90000"/>
              </a:lnSpc>
              <a:spcBef>
                <a:spcPts val="1000"/>
              </a:spcBef>
              <a:spcAft>
                <a:spcPts val="0"/>
              </a:spcAft>
              <a:buClr>
                <a:schemeClr val="lt1"/>
              </a:buClr>
              <a:buSzPts val="2800"/>
              <a:buFont typeface="Arial"/>
              <a:buNone/>
            </a:pPr>
            <a:r>
              <a:rPr lang="en-US" sz="2800" b="0" i="0" u="none" strike="noStrike" cap="none">
                <a:solidFill>
                  <a:schemeClr val="lt1"/>
                </a:solidFill>
                <a:latin typeface="Calibri"/>
                <a:ea typeface="Calibri"/>
                <a:cs typeface="Calibri"/>
                <a:sym typeface="Calibri"/>
              </a:rPr>
              <a:t>“Changing the World One Child at a Time”</a:t>
            </a:r>
            <a:endParaRPr/>
          </a:p>
          <a:p>
            <a:pPr marL="0" marR="0" lvl="0" indent="0" algn="ctr" rtl="0">
              <a:lnSpc>
                <a:spcPct val="90000"/>
              </a:lnSpc>
              <a:spcBef>
                <a:spcPts val="1000"/>
              </a:spcBef>
              <a:spcAft>
                <a:spcPts val="0"/>
              </a:spcAft>
              <a:buClr>
                <a:schemeClr val="dk1"/>
              </a:buClr>
              <a:buSzPts val="3200"/>
              <a:buFont typeface="Arial"/>
              <a:buNone/>
            </a:pPr>
            <a:endParaRPr sz="3200" b="0" i="0" u="none" strike="noStrike" cap="none">
              <a:solidFill>
                <a:schemeClr val="lt1"/>
              </a:solidFill>
              <a:latin typeface="Calibri"/>
              <a:ea typeface="Calibri"/>
              <a:cs typeface="Calibri"/>
              <a:sym typeface="Calibri"/>
            </a:endParaRPr>
          </a:p>
          <a:p>
            <a:pPr marL="0" marR="0" lvl="0" indent="0" algn="ctr" rtl="0">
              <a:lnSpc>
                <a:spcPct val="90000"/>
              </a:lnSpc>
              <a:spcBef>
                <a:spcPts val="1000"/>
              </a:spcBef>
              <a:spcAft>
                <a:spcPts val="0"/>
              </a:spcAft>
              <a:buClr>
                <a:schemeClr val="lt1"/>
              </a:buClr>
              <a:buSzPts val="3200"/>
              <a:buFont typeface="Arial"/>
              <a:buNone/>
            </a:pPr>
            <a:r>
              <a:rPr lang="en-US" sz="3200" b="0" i="0" u="none" strike="noStrike" cap="none">
                <a:solidFill>
                  <a:schemeClr val="lt1"/>
                </a:solidFill>
                <a:latin typeface="Calibri"/>
                <a:ea typeface="Calibri"/>
                <a:cs typeface="Calibri"/>
                <a:sym typeface="Calibri"/>
              </a:rPr>
              <a:t>If I can answer questions or be of any assistance, you can reach me at </a:t>
            </a:r>
            <a:endParaRPr/>
          </a:p>
          <a:p>
            <a:pPr marL="0" marR="0" lvl="0" indent="0" algn="ctr" rtl="0">
              <a:lnSpc>
                <a:spcPct val="90000"/>
              </a:lnSpc>
              <a:spcBef>
                <a:spcPts val="1000"/>
              </a:spcBef>
              <a:spcAft>
                <a:spcPts val="0"/>
              </a:spcAft>
              <a:buClr>
                <a:schemeClr val="lt1"/>
              </a:buClr>
              <a:buSzPts val="3200"/>
              <a:buFont typeface="Arial"/>
              <a:buNone/>
            </a:pPr>
            <a:r>
              <a:rPr lang="en-US" sz="3200" b="0" i="0" u="none" strike="noStrike" cap="none">
                <a:solidFill>
                  <a:schemeClr val="lt1"/>
                </a:solidFill>
                <a:latin typeface="Calibri"/>
                <a:ea typeface="Calibri"/>
                <a:cs typeface="Calibri"/>
                <a:sym typeface="Calibri"/>
              </a:rPr>
              <a:t>dr.lthomp@gmail.com</a:t>
            </a:r>
            <a:endParaRPr/>
          </a:p>
          <a:p>
            <a:pPr marL="0" marR="0" lvl="0" indent="0" algn="ctr" rtl="0">
              <a:lnSpc>
                <a:spcPct val="90000"/>
              </a:lnSpc>
              <a:spcBef>
                <a:spcPts val="100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6"/>
          <p:cNvSpPr/>
          <p:nvPr/>
        </p:nvSpPr>
        <p:spPr>
          <a:xfrm>
            <a:off x="0" y="6470"/>
            <a:ext cx="12192000" cy="1898700"/>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33" name="Google Shape;133;p16"/>
          <p:cNvSpPr txBox="1"/>
          <p:nvPr/>
        </p:nvSpPr>
        <p:spPr>
          <a:xfrm>
            <a:off x="2021904" y="317519"/>
            <a:ext cx="7820400" cy="1200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000090"/>
                </a:solidFill>
                <a:latin typeface="Calibri"/>
                <a:ea typeface="Calibri"/>
                <a:cs typeface="Calibri"/>
                <a:sym typeface="Calibri"/>
              </a:rPr>
              <a:t>Student Anxiety</a:t>
            </a:r>
            <a:endParaRPr/>
          </a:p>
        </p:txBody>
      </p:sp>
      <p:sp>
        <p:nvSpPr>
          <p:cNvPr id="134" name="Google Shape;134;p16"/>
          <p:cNvSpPr/>
          <p:nvPr/>
        </p:nvSpPr>
        <p:spPr>
          <a:xfrm>
            <a:off x="0" y="1673151"/>
            <a:ext cx="12192000" cy="599700"/>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D966"/>
              </a:solidFill>
              <a:latin typeface="Calibri"/>
              <a:ea typeface="Calibri"/>
              <a:cs typeface="Calibri"/>
              <a:sym typeface="Calibri"/>
            </a:endParaRPr>
          </a:p>
        </p:txBody>
      </p:sp>
      <p:sp>
        <p:nvSpPr>
          <p:cNvPr id="135" name="Google Shape;135;p16"/>
          <p:cNvSpPr/>
          <p:nvPr/>
        </p:nvSpPr>
        <p:spPr>
          <a:xfrm>
            <a:off x="0" y="1574878"/>
            <a:ext cx="12192000" cy="63000"/>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D966"/>
              </a:solidFill>
              <a:latin typeface="Calibri"/>
              <a:ea typeface="Calibri"/>
              <a:cs typeface="Calibri"/>
              <a:sym typeface="Calibri"/>
            </a:endParaRPr>
          </a:p>
        </p:txBody>
      </p:sp>
      <p:sp>
        <p:nvSpPr>
          <p:cNvPr id="136" name="Google Shape;136;p16"/>
          <p:cNvSpPr/>
          <p:nvPr/>
        </p:nvSpPr>
        <p:spPr>
          <a:xfrm>
            <a:off x="0" y="1476605"/>
            <a:ext cx="12192000" cy="63000"/>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00"/>
              </a:solidFill>
              <a:latin typeface="Calibri"/>
              <a:ea typeface="Calibri"/>
              <a:cs typeface="Calibri"/>
              <a:sym typeface="Calibri"/>
            </a:endParaRPr>
          </a:p>
        </p:txBody>
      </p:sp>
      <p:pic>
        <p:nvPicPr>
          <p:cNvPr id="137" name="Google Shape;137;p16"/>
          <p:cNvPicPr preferRelativeResize="0"/>
          <p:nvPr/>
        </p:nvPicPr>
        <p:blipFill rotWithShape="1">
          <a:blip r:embed="rId3">
            <a:alphaModFix/>
          </a:blip>
          <a:srcRect/>
          <a:stretch/>
        </p:blipFill>
        <p:spPr>
          <a:xfrm>
            <a:off x="10089592" y="6003967"/>
            <a:ext cx="1932020" cy="647227"/>
          </a:xfrm>
          <a:prstGeom prst="rect">
            <a:avLst/>
          </a:prstGeom>
          <a:noFill/>
          <a:ln>
            <a:noFill/>
          </a:ln>
        </p:spPr>
      </p:pic>
      <p:sp>
        <p:nvSpPr>
          <p:cNvPr id="138" name="Google Shape;138;p16"/>
          <p:cNvSpPr txBox="1">
            <a:spLocks noGrp="1"/>
          </p:cNvSpPr>
          <p:nvPr>
            <p:ph type="body" idx="1"/>
          </p:nvPr>
        </p:nvSpPr>
        <p:spPr>
          <a:xfrm>
            <a:off x="584249" y="2406400"/>
            <a:ext cx="5338800" cy="4394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600"/>
              <a:buFont typeface="Arial"/>
              <a:buNone/>
            </a:pPr>
            <a:r>
              <a:rPr lang="en-US" sz="3600">
                <a:solidFill>
                  <a:schemeClr val="lt1"/>
                </a:solidFill>
              </a:rPr>
              <a:t>In fact, 40 million American adults and according to National Institute of Mental Health 31.9 % of students are affected by anxiety.  </a:t>
            </a:r>
            <a:endParaRPr sz="3600">
              <a:solidFill>
                <a:schemeClr val="lt1"/>
              </a:solidFill>
            </a:endParaRPr>
          </a:p>
        </p:txBody>
      </p:sp>
      <p:pic>
        <p:nvPicPr>
          <p:cNvPr id="139" name="Google Shape;139;p16"/>
          <p:cNvPicPr preferRelativeResize="0"/>
          <p:nvPr/>
        </p:nvPicPr>
        <p:blipFill>
          <a:blip r:embed="rId4">
            <a:alphaModFix/>
          </a:blip>
          <a:stretch>
            <a:fillRect/>
          </a:stretch>
        </p:blipFill>
        <p:spPr>
          <a:xfrm>
            <a:off x="6621525" y="2789024"/>
            <a:ext cx="4597249" cy="306255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52"/>
          <p:cNvSpPr/>
          <p:nvPr/>
        </p:nvSpPr>
        <p:spPr>
          <a:xfrm>
            <a:off x="0" y="6470"/>
            <a:ext cx="12192000" cy="1898646"/>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534" name="Google Shape;534;p52"/>
          <p:cNvSpPr txBox="1"/>
          <p:nvPr/>
        </p:nvSpPr>
        <p:spPr>
          <a:xfrm>
            <a:off x="2021904" y="317519"/>
            <a:ext cx="7820259"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000090"/>
                </a:solidFill>
                <a:latin typeface="Calibri"/>
                <a:ea typeface="Calibri"/>
                <a:cs typeface="Calibri"/>
                <a:sym typeface="Calibri"/>
              </a:rPr>
              <a:t>Resources</a:t>
            </a:r>
            <a:endParaRPr/>
          </a:p>
        </p:txBody>
      </p:sp>
      <p:sp>
        <p:nvSpPr>
          <p:cNvPr id="535" name="Google Shape;535;p52"/>
          <p:cNvSpPr/>
          <p:nvPr/>
        </p:nvSpPr>
        <p:spPr>
          <a:xfrm>
            <a:off x="0" y="1673151"/>
            <a:ext cx="12192000" cy="599620"/>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D966"/>
              </a:solidFill>
              <a:latin typeface="Calibri"/>
              <a:ea typeface="Calibri"/>
              <a:cs typeface="Calibri"/>
              <a:sym typeface="Calibri"/>
            </a:endParaRPr>
          </a:p>
        </p:txBody>
      </p:sp>
      <p:sp>
        <p:nvSpPr>
          <p:cNvPr id="536" name="Google Shape;536;p52"/>
          <p:cNvSpPr/>
          <p:nvPr/>
        </p:nvSpPr>
        <p:spPr>
          <a:xfrm>
            <a:off x="0" y="1574878"/>
            <a:ext cx="12192000" cy="62853"/>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D966"/>
              </a:solidFill>
              <a:latin typeface="Calibri"/>
              <a:ea typeface="Calibri"/>
              <a:cs typeface="Calibri"/>
              <a:sym typeface="Calibri"/>
            </a:endParaRPr>
          </a:p>
        </p:txBody>
      </p:sp>
      <p:sp>
        <p:nvSpPr>
          <p:cNvPr id="537" name="Google Shape;537;p52"/>
          <p:cNvSpPr/>
          <p:nvPr/>
        </p:nvSpPr>
        <p:spPr>
          <a:xfrm>
            <a:off x="0" y="1476605"/>
            <a:ext cx="12192000" cy="62853"/>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00"/>
              </a:solidFill>
              <a:latin typeface="Calibri"/>
              <a:ea typeface="Calibri"/>
              <a:cs typeface="Calibri"/>
              <a:sym typeface="Calibri"/>
            </a:endParaRPr>
          </a:p>
        </p:txBody>
      </p:sp>
      <p:pic>
        <p:nvPicPr>
          <p:cNvPr id="538" name="Google Shape;538;p52"/>
          <p:cNvPicPr preferRelativeResize="0"/>
          <p:nvPr/>
        </p:nvPicPr>
        <p:blipFill rotWithShape="1">
          <a:blip r:embed="rId3">
            <a:alphaModFix/>
          </a:blip>
          <a:srcRect/>
          <a:stretch/>
        </p:blipFill>
        <p:spPr>
          <a:xfrm>
            <a:off x="10089592" y="6003967"/>
            <a:ext cx="1932020" cy="647227"/>
          </a:xfrm>
          <a:prstGeom prst="rect">
            <a:avLst/>
          </a:prstGeom>
          <a:noFill/>
          <a:ln>
            <a:noFill/>
          </a:ln>
        </p:spPr>
      </p:pic>
      <p:sp>
        <p:nvSpPr>
          <p:cNvPr id="539" name="Google Shape;539;p52"/>
          <p:cNvSpPr/>
          <p:nvPr/>
        </p:nvSpPr>
        <p:spPr>
          <a:xfrm>
            <a:off x="548892" y="2544842"/>
            <a:ext cx="10224655" cy="26776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u="sng" dirty="0">
                <a:solidFill>
                  <a:schemeClr val="hlink"/>
                </a:solidFill>
                <a:latin typeface="Calibri"/>
                <a:ea typeface="Calibri"/>
                <a:cs typeface="Calibri"/>
                <a:sym typeface="Calibri"/>
                <a:hlinkClick r:id="rId4"/>
              </a:rPr>
              <a:t>https://www.anxioustoddlers.com/signs-of-social-anxiety/#.W3mtSuhKiM8</a:t>
            </a:r>
            <a:r>
              <a:rPr lang="en-US" sz="2400" dirty="0">
                <a:solidFill>
                  <a:schemeClr val="lt1"/>
                </a:solidFill>
                <a:latin typeface="Calibri"/>
                <a:ea typeface="Calibri"/>
                <a:cs typeface="Calibri"/>
                <a:sym typeface="Calibri"/>
              </a:rPr>
              <a:t> </a:t>
            </a:r>
            <a:endParaRPr dirty="0"/>
          </a:p>
          <a:p>
            <a:pPr marL="0" marR="0" lvl="0" indent="0" algn="l" rtl="0">
              <a:spcBef>
                <a:spcPts val="0"/>
              </a:spcBef>
              <a:spcAft>
                <a:spcPts val="0"/>
              </a:spcAft>
              <a:buNone/>
            </a:pPr>
            <a:r>
              <a:rPr lang="en-US" sz="2400" u="sng" dirty="0">
                <a:solidFill>
                  <a:schemeClr val="hlink"/>
                </a:solidFill>
                <a:latin typeface="Calibri"/>
                <a:ea typeface="Calibri"/>
                <a:cs typeface="Calibri"/>
                <a:sym typeface="Calibri"/>
                <a:hlinkClick r:id="rId5"/>
              </a:rPr>
              <a:t>https://adaa.org/living-with-anxiety/children/school-refusal</a:t>
            </a:r>
            <a:endParaRPr sz="2400" dirty="0">
              <a:solidFill>
                <a:schemeClr val="lt1"/>
              </a:solidFill>
              <a:latin typeface="Calibri"/>
              <a:ea typeface="Calibri"/>
              <a:cs typeface="Calibri"/>
              <a:sym typeface="Calibri"/>
            </a:endParaRPr>
          </a:p>
          <a:p>
            <a:pPr marL="0" marR="0" lvl="0" indent="0" algn="l" rtl="0">
              <a:spcBef>
                <a:spcPts val="0"/>
              </a:spcBef>
              <a:spcAft>
                <a:spcPts val="0"/>
              </a:spcAft>
              <a:buNone/>
            </a:pPr>
            <a:r>
              <a:rPr lang="en-US" sz="2400" u="sng" dirty="0">
                <a:solidFill>
                  <a:schemeClr val="hlink"/>
                </a:solidFill>
                <a:latin typeface="Calibri"/>
                <a:ea typeface="Calibri"/>
                <a:cs typeface="Calibri"/>
                <a:sym typeface="Calibri"/>
                <a:hlinkClick r:id="rId6"/>
              </a:rPr>
              <a:t>https://childmind.org</a:t>
            </a:r>
            <a:endParaRPr sz="2400" dirty="0">
              <a:solidFill>
                <a:schemeClr val="lt1"/>
              </a:solidFill>
              <a:latin typeface="Calibri"/>
              <a:ea typeface="Calibri"/>
              <a:cs typeface="Calibri"/>
              <a:sym typeface="Calibri"/>
            </a:endParaRPr>
          </a:p>
          <a:p>
            <a:pPr marL="0" marR="0" lvl="0" indent="0" algn="l" rtl="0">
              <a:spcBef>
                <a:spcPts val="0"/>
              </a:spcBef>
              <a:spcAft>
                <a:spcPts val="0"/>
              </a:spcAft>
              <a:buNone/>
            </a:pPr>
            <a:r>
              <a:rPr lang="en-US" sz="2400" u="sng" dirty="0">
                <a:solidFill>
                  <a:schemeClr val="hlink"/>
                </a:solidFill>
                <a:latin typeface="Calibri"/>
                <a:ea typeface="Calibri"/>
                <a:cs typeface="Calibri"/>
                <a:sym typeface="Calibri"/>
                <a:hlinkClick r:id="rId7"/>
              </a:rPr>
              <a:t>https://www.aacap.org/.../Panic-Disorder-In-Children-And-Adolescents-050.aspx</a:t>
            </a:r>
            <a:endParaRPr sz="2400" dirty="0">
              <a:solidFill>
                <a:schemeClr val="lt1"/>
              </a:solidFill>
              <a:latin typeface="Calibri"/>
              <a:ea typeface="Calibri"/>
              <a:cs typeface="Calibri"/>
              <a:sym typeface="Calibri"/>
            </a:endParaRPr>
          </a:p>
          <a:p>
            <a:pPr marL="0" marR="0" lvl="0" indent="0" algn="l" rtl="0">
              <a:spcBef>
                <a:spcPts val="0"/>
              </a:spcBef>
              <a:spcAft>
                <a:spcPts val="0"/>
              </a:spcAft>
              <a:buNone/>
            </a:pPr>
            <a:r>
              <a:rPr lang="en-US" sz="2400" u="sng" dirty="0">
                <a:solidFill>
                  <a:schemeClr val="hlink"/>
                </a:solidFill>
                <a:latin typeface="Calibri"/>
                <a:ea typeface="Calibri"/>
                <a:cs typeface="Calibri"/>
                <a:sym typeface="Calibri"/>
                <a:hlinkClick r:id="rId8"/>
              </a:rPr>
              <a:t>https://www.anxietybc.com</a:t>
            </a:r>
            <a:endParaRPr sz="2400" dirty="0">
              <a:solidFill>
                <a:schemeClr val="lt1"/>
              </a:solidFill>
              <a:latin typeface="Calibri"/>
              <a:ea typeface="Calibri"/>
              <a:cs typeface="Calibri"/>
              <a:sym typeface="Calibri"/>
            </a:endParaRPr>
          </a:p>
          <a:p>
            <a:pPr marL="0" marR="0" lvl="0" indent="0" algn="l" rtl="0">
              <a:spcBef>
                <a:spcPts val="0"/>
              </a:spcBef>
              <a:spcAft>
                <a:spcPts val="0"/>
              </a:spcAft>
              <a:buNone/>
            </a:pPr>
            <a:r>
              <a:rPr lang="en-US" sz="2400" u="sng" dirty="0">
                <a:solidFill>
                  <a:schemeClr val="hlink"/>
                </a:solidFill>
                <a:latin typeface="Calibri"/>
                <a:ea typeface="Calibri"/>
                <a:cs typeface="Calibri"/>
                <a:sym typeface="Calibri"/>
                <a:hlinkClick r:id="rId9"/>
              </a:rPr>
              <a:t>www.worrywisekids.org/</a:t>
            </a:r>
            <a:endParaRPr sz="2400" dirty="0">
              <a:solidFill>
                <a:schemeClr val="lt1"/>
              </a:solidFill>
              <a:latin typeface="Calibri"/>
              <a:ea typeface="Calibri"/>
              <a:cs typeface="Calibri"/>
              <a:sym typeface="Calibri"/>
            </a:endParaRPr>
          </a:p>
          <a:p>
            <a:pPr marL="0" marR="0" lvl="0" indent="0" algn="l" rtl="0">
              <a:spcBef>
                <a:spcPts val="0"/>
              </a:spcBef>
              <a:spcAft>
                <a:spcPts val="0"/>
              </a:spcAft>
              <a:buNone/>
            </a:pPr>
            <a:endParaRPr sz="2400" dirty="0">
              <a:solidFill>
                <a:schemeClr val="lt1"/>
              </a:solidFill>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7"/>
          <p:cNvSpPr/>
          <p:nvPr/>
        </p:nvSpPr>
        <p:spPr>
          <a:xfrm>
            <a:off x="0" y="6470"/>
            <a:ext cx="12192000" cy="1898646"/>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45" name="Google Shape;145;p17"/>
          <p:cNvSpPr txBox="1"/>
          <p:nvPr/>
        </p:nvSpPr>
        <p:spPr>
          <a:xfrm>
            <a:off x="2021904" y="317519"/>
            <a:ext cx="7820259"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000090"/>
                </a:solidFill>
                <a:latin typeface="Calibri"/>
                <a:ea typeface="Calibri"/>
                <a:cs typeface="Calibri"/>
                <a:sym typeface="Calibri"/>
              </a:rPr>
              <a:t>Why? </a:t>
            </a:r>
            <a:endParaRPr/>
          </a:p>
        </p:txBody>
      </p:sp>
      <p:sp>
        <p:nvSpPr>
          <p:cNvPr id="146" name="Google Shape;146;p17"/>
          <p:cNvSpPr/>
          <p:nvPr/>
        </p:nvSpPr>
        <p:spPr>
          <a:xfrm>
            <a:off x="0" y="1673151"/>
            <a:ext cx="12192000" cy="599620"/>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D966"/>
              </a:solidFill>
              <a:latin typeface="Calibri"/>
              <a:ea typeface="Calibri"/>
              <a:cs typeface="Calibri"/>
              <a:sym typeface="Calibri"/>
            </a:endParaRPr>
          </a:p>
        </p:txBody>
      </p:sp>
      <p:sp>
        <p:nvSpPr>
          <p:cNvPr id="147" name="Google Shape;147;p17"/>
          <p:cNvSpPr/>
          <p:nvPr/>
        </p:nvSpPr>
        <p:spPr>
          <a:xfrm>
            <a:off x="0" y="1574878"/>
            <a:ext cx="12192000" cy="62853"/>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D966"/>
              </a:solidFill>
              <a:latin typeface="Calibri"/>
              <a:ea typeface="Calibri"/>
              <a:cs typeface="Calibri"/>
              <a:sym typeface="Calibri"/>
            </a:endParaRPr>
          </a:p>
        </p:txBody>
      </p:sp>
      <p:sp>
        <p:nvSpPr>
          <p:cNvPr id="148" name="Google Shape;148;p17"/>
          <p:cNvSpPr/>
          <p:nvPr/>
        </p:nvSpPr>
        <p:spPr>
          <a:xfrm>
            <a:off x="0" y="1476605"/>
            <a:ext cx="12192000" cy="62853"/>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00"/>
              </a:solidFill>
              <a:latin typeface="Calibri"/>
              <a:ea typeface="Calibri"/>
              <a:cs typeface="Calibri"/>
              <a:sym typeface="Calibri"/>
            </a:endParaRPr>
          </a:p>
        </p:txBody>
      </p:sp>
      <p:pic>
        <p:nvPicPr>
          <p:cNvPr id="149" name="Google Shape;149;p17"/>
          <p:cNvPicPr preferRelativeResize="0"/>
          <p:nvPr/>
        </p:nvPicPr>
        <p:blipFill rotWithShape="1">
          <a:blip r:embed="rId3">
            <a:alphaModFix/>
          </a:blip>
          <a:srcRect/>
          <a:stretch/>
        </p:blipFill>
        <p:spPr>
          <a:xfrm>
            <a:off x="10089592" y="6003967"/>
            <a:ext cx="1932020" cy="647227"/>
          </a:xfrm>
          <a:prstGeom prst="rect">
            <a:avLst/>
          </a:prstGeom>
          <a:noFill/>
          <a:ln>
            <a:noFill/>
          </a:ln>
        </p:spPr>
      </p:pic>
      <p:sp>
        <p:nvSpPr>
          <p:cNvPr id="150" name="Google Shape;150;p17"/>
          <p:cNvSpPr txBox="1">
            <a:spLocks noGrp="1"/>
          </p:cNvSpPr>
          <p:nvPr>
            <p:ph type="body" idx="1"/>
          </p:nvPr>
        </p:nvSpPr>
        <p:spPr>
          <a:xfrm>
            <a:off x="838200" y="2372175"/>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lt1"/>
              </a:buClr>
              <a:buSzPts val="3600"/>
              <a:buFont typeface="Arial"/>
              <a:buChar char="•"/>
            </a:pPr>
            <a:r>
              <a:rPr lang="en-US" sz="3600" b="0" i="0" u="none" strike="noStrike" cap="none">
                <a:solidFill>
                  <a:schemeClr val="lt1"/>
                </a:solidFill>
                <a:latin typeface="Calibri"/>
                <a:ea typeface="Calibri"/>
                <a:cs typeface="Calibri"/>
                <a:sym typeface="Calibri"/>
              </a:rPr>
              <a:t>Anxiety can be hard to recognize </a:t>
            </a:r>
            <a:endParaRPr/>
          </a:p>
          <a:p>
            <a:pPr marL="228600" marR="0" lvl="0" indent="-228600" algn="l" rtl="0">
              <a:lnSpc>
                <a:spcPct val="90000"/>
              </a:lnSpc>
              <a:spcBef>
                <a:spcPts val="1000"/>
              </a:spcBef>
              <a:spcAft>
                <a:spcPts val="0"/>
              </a:spcAft>
              <a:buClr>
                <a:schemeClr val="lt1"/>
              </a:buClr>
              <a:buSzPts val="3600"/>
              <a:buFont typeface="Arial"/>
              <a:buChar char="•"/>
            </a:pPr>
            <a:r>
              <a:rPr lang="en-US" sz="3600" b="0" i="0" u="none" strike="noStrike" cap="none">
                <a:solidFill>
                  <a:schemeClr val="lt1"/>
                </a:solidFill>
                <a:latin typeface="Calibri"/>
                <a:ea typeface="Calibri"/>
                <a:cs typeface="Calibri"/>
                <a:sym typeface="Calibri"/>
              </a:rPr>
              <a:t>Caretakers assume children and teens are just being obstinate or they are spoiled</a:t>
            </a:r>
            <a:endParaRPr/>
          </a:p>
          <a:p>
            <a:pPr marL="228600" marR="0" lvl="0" indent="-228600" algn="l" rtl="0">
              <a:lnSpc>
                <a:spcPct val="90000"/>
              </a:lnSpc>
              <a:spcBef>
                <a:spcPts val="1000"/>
              </a:spcBef>
              <a:spcAft>
                <a:spcPts val="0"/>
              </a:spcAft>
              <a:buClr>
                <a:schemeClr val="lt1"/>
              </a:buClr>
              <a:buSzPts val="3600"/>
              <a:buFont typeface="Arial"/>
              <a:buChar char="•"/>
            </a:pPr>
            <a:r>
              <a:rPr lang="en-US" sz="3600" b="0" i="0" u="none" strike="noStrike" cap="none">
                <a:solidFill>
                  <a:schemeClr val="lt1"/>
                </a:solidFill>
                <a:latin typeface="Calibri"/>
                <a:ea typeface="Calibri"/>
                <a:cs typeface="Calibri"/>
                <a:sym typeface="Calibri"/>
              </a:rPr>
              <a:t>Anxiety can present itself differently in each student</a:t>
            </a:r>
            <a:endParaRPr/>
          </a:p>
          <a:p>
            <a:pPr marL="228600" marR="0" lvl="0" indent="-228600" algn="l" rtl="0">
              <a:lnSpc>
                <a:spcPct val="90000"/>
              </a:lnSpc>
              <a:spcBef>
                <a:spcPts val="1000"/>
              </a:spcBef>
              <a:spcAft>
                <a:spcPts val="0"/>
              </a:spcAft>
              <a:buClr>
                <a:schemeClr val="lt1"/>
              </a:buClr>
              <a:buSzPts val="3600"/>
              <a:buFont typeface="Arial"/>
              <a:buChar char="•"/>
            </a:pPr>
            <a:r>
              <a:rPr lang="en-US" sz="3600" b="0" i="0" u="none" strike="noStrike" cap="none">
                <a:solidFill>
                  <a:schemeClr val="lt1"/>
                </a:solidFill>
                <a:latin typeface="Calibri"/>
                <a:ea typeface="Calibri"/>
                <a:cs typeface="Calibri"/>
                <a:sym typeface="Calibri"/>
              </a:rPr>
              <a:t>Adults want to help but don’t know how</a:t>
            </a:r>
            <a:endParaRPr/>
          </a:p>
          <a:p>
            <a:pPr marL="228600" marR="0" lvl="0" indent="-228600" algn="l" rtl="0">
              <a:lnSpc>
                <a:spcPct val="90000"/>
              </a:lnSpc>
              <a:spcBef>
                <a:spcPts val="1000"/>
              </a:spcBef>
              <a:spcAft>
                <a:spcPts val="0"/>
              </a:spcAft>
              <a:buClr>
                <a:schemeClr val="lt1"/>
              </a:buClr>
              <a:buSzPts val="3600"/>
              <a:buFont typeface="Arial"/>
              <a:buChar char="•"/>
            </a:pPr>
            <a:r>
              <a:rPr lang="en-US" sz="3600" b="0" i="0" u="none" strike="noStrike" cap="none">
                <a:solidFill>
                  <a:schemeClr val="lt1"/>
                </a:solidFill>
                <a:latin typeface="Calibri"/>
                <a:ea typeface="Calibri"/>
                <a:cs typeface="Calibri"/>
                <a:sym typeface="Calibri"/>
              </a:rPr>
              <a:t>Everything that is tried seems to make it worse</a:t>
            </a:r>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lt1"/>
              </a:solidFill>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8"/>
          <p:cNvSpPr/>
          <p:nvPr/>
        </p:nvSpPr>
        <p:spPr>
          <a:xfrm>
            <a:off x="0" y="6470"/>
            <a:ext cx="12192000" cy="1898646"/>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56" name="Google Shape;156;p18"/>
          <p:cNvSpPr txBox="1"/>
          <p:nvPr/>
        </p:nvSpPr>
        <p:spPr>
          <a:xfrm>
            <a:off x="835977" y="317519"/>
            <a:ext cx="10433635"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000090"/>
                </a:solidFill>
                <a:latin typeface="Calibri"/>
                <a:ea typeface="Calibri"/>
                <a:cs typeface="Calibri"/>
                <a:sym typeface="Calibri"/>
              </a:rPr>
              <a:t>Causes of Anxiety: </a:t>
            </a:r>
            <a:endParaRPr sz="7200">
              <a:solidFill>
                <a:srgbClr val="000090"/>
              </a:solidFill>
              <a:latin typeface="Calibri"/>
              <a:ea typeface="Calibri"/>
              <a:cs typeface="Calibri"/>
              <a:sym typeface="Calibri"/>
            </a:endParaRPr>
          </a:p>
        </p:txBody>
      </p:sp>
      <p:sp>
        <p:nvSpPr>
          <p:cNvPr id="157" name="Google Shape;157;p18"/>
          <p:cNvSpPr/>
          <p:nvPr/>
        </p:nvSpPr>
        <p:spPr>
          <a:xfrm>
            <a:off x="0" y="1673151"/>
            <a:ext cx="12192000" cy="599620"/>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D966"/>
              </a:solidFill>
              <a:latin typeface="Calibri"/>
              <a:ea typeface="Calibri"/>
              <a:cs typeface="Calibri"/>
              <a:sym typeface="Calibri"/>
            </a:endParaRPr>
          </a:p>
        </p:txBody>
      </p:sp>
      <p:sp>
        <p:nvSpPr>
          <p:cNvPr id="158" name="Google Shape;158;p18"/>
          <p:cNvSpPr/>
          <p:nvPr/>
        </p:nvSpPr>
        <p:spPr>
          <a:xfrm>
            <a:off x="0" y="1574878"/>
            <a:ext cx="12192000" cy="62853"/>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D966"/>
              </a:solidFill>
              <a:latin typeface="Calibri"/>
              <a:ea typeface="Calibri"/>
              <a:cs typeface="Calibri"/>
              <a:sym typeface="Calibri"/>
            </a:endParaRPr>
          </a:p>
        </p:txBody>
      </p:sp>
      <p:sp>
        <p:nvSpPr>
          <p:cNvPr id="159" name="Google Shape;159;p18"/>
          <p:cNvSpPr/>
          <p:nvPr/>
        </p:nvSpPr>
        <p:spPr>
          <a:xfrm>
            <a:off x="0" y="1476605"/>
            <a:ext cx="12192000" cy="62853"/>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00"/>
              </a:solidFill>
              <a:latin typeface="Calibri"/>
              <a:ea typeface="Calibri"/>
              <a:cs typeface="Calibri"/>
              <a:sym typeface="Calibri"/>
            </a:endParaRPr>
          </a:p>
        </p:txBody>
      </p:sp>
      <p:pic>
        <p:nvPicPr>
          <p:cNvPr id="160" name="Google Shape;160;p18"/>
          <p:cNvPicPr preferRelativeResize="0"/>
          <p:nvPr/>
        </p:nvPicPr>
        <p:blipFill rotWithShape="1">
          <a:blip r:embed="rId3">
            <a:alphaModFix/>
          </a:blip>
          <a:srcRect/>
          <a:stretch/>
        </p:blipFill>
        <p:spPr>
          <a:xfrm>
            <a:off x="10089592" y="6003967"/>
            <a:ext cx="1932020" cy="647227"/>
          </a:xfrm>
          <a:prstGeom prst="rect">
            <a:avLst/>
          </a:prstGeom>
          <a:noFill/>
          <a:ln>
            <a:noFill/>
          </a:ln>
        </p:spPr>
      </p:pic>
      <p:sp>
        <p:nvSpPr>
          <p:cNvPr id="161" name="Google Shape;161;p18"/>
          <p:cNvSpPr txBox="1">
            <a:spLocks noGrp="1"/>
          </p:cNvSpPr>
          <p:nvPr>
            <p:ph type="body" idx="1"/>
          </p:nvPr>
        </p:nvSpPr>
        <p:spPr>
          <a:xfrm>
            <a:off x="854910" y="2243414"/>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80000"/>
              </a:lnSpc>
              <a:spcBef>
                <a:spcPts val="0"/>
              </a:spcBef>
              <a:spcAft>
                <a:spcPts val="0"/>
              </a:spcAft>
              <a:buClr>
                <a:srgbClr val="FFFFFF"/>
              </a:buClr>
              <a:buSzPts val="2380"/>
              <a:buFont typeface="Arial"/>
              <a:buChar char="•"/>
            </a:pPr>
            <a:r>
              <a:rPr lang="en-US" sz="2380" b="0" i="0" u="none" strike="noStrike" cap="none">
                <a:solidFill>
                  <a:srgbClr val="FFFFFF"/>
                </a:solidFill>
                <a:latin typeface="Calibri"/>
                <a:ea typeface="Calibri"/>
                <a:cs typeface="Calibri"/>
                <a:sym typeface="Calibri"/>
              </a:rPr>
              <a:t> </a:t>
            </a:r>
            <a:r>
              <a:rPr lang="en-US" sz="2380" b="0" i="1" u="none" strike="noStrike" cap="none">
                <a:solidFill>
                  <a:srgbClr val="FFFFFF"/>
                </a:solidFill>
                <a:latin typeface="Calibri"/>
                <a:ea typeface="Calibri"/>
                <a:cs typeface="Calibri"/>
                <a:sym typeface="Calibri"/>
              </a:rPr>
              <a:t>Genetic</a:t>
            </a:r>
            <a:r>
              <a:rPr lang="en-US" sz="2380" b="0" i="0" u="none" strike="noStrike" cap="none">
                <a:solidFill>
                  <a:srgbClr val="FFFFFF"/>
                </a:solidFill>
                <a:latin typeface="Calibri"/>
                <a:ea typeface="Calibri"/>
                <a:cs typeface="Calibri"/>
                <a:sym typeface="Calibri"/>
              </a:rPr>
              <a:t>: Adolescents who have a first-degree relative who has an anxiety disorder are at greater risk for developing anxiety disorders than those who do not have a similar history.</a:t>
            </a:r>
            <a:endParaRPr/>
          </a:p>
          <a:p>
            <a:pPr marL="0" marR="0" lvl="0" indent="0" algn="l" rtl="0">
              <a:lnSpc>
                <a:spcPct val="80000"/>
              </a:lnSpc>
              <a:spcBef>
                <a:spcPts val="1000"/>
              </a:spcBef>
              <a:spcAft>
                <a:spcPts val="0"/>
              </a:spcAft>
              <a:buClr>
                <a:schemeClr val="dk1"/>
              </a:buClr>
              <a:buSzPts val="2380"/>
              <a:buFont typeface="Arial"/>
              <a:buNone/>
            </a:pPr>
            <a:endParaRPr sz="2380" b="0" i="0" u="none" strike="noStrike" cap="none">
              <a:solidFill>
                <a:srgbClr val="FFFFFF"/>
              </a:solidFill>
              <a:latin typeface="Calibri"/>
              <a:ea typeface="Calibri"/>
              <a:cs typeface="Calibri"/>
              <a:sym typeface="Calibri"/>
            </a:endParaRPr>
          </a:p>
          <a:p>
            <a:pPr marL="228600" marR="0" lvl="0" indent="-228600" algn="l" rtl="0">
              <a:lnSpc>
                <a:spcPct val="80000"/>
              </a:lnSpc>
              <a:spcBef>
                <a:spcPts val="1000"/>
              </a:spcBef>
              <a:spcAft>
                <a:spcPts val="0"/>
              </a:spcAft>
              <a:buClr>
                <a:srgbClr val="FFFFFF"/>
              </a:buClr>
              <a:buSzPts val="2380"/>
              <a:buFont typeface="Arial"/>
              <a:buChar char="•"/>
            </a:pPr>
            <a:r>
              <a:rPr lang="en-US" sz="2380" b="0" i="1" u="none" strike="noStrike" cap="none">
                <a:solidFill>
                  <a:srgbClr val="FFFFFF"/>
                </a:solidFill>
                <a:latin typeface="Calibri"/>
                <a:ea typeface="Calibri"/>
                <a:cs typeface="Calibri"/>
                <a:sym typeface="Calibri"/>
              </a:rPr>
              <a:t>Physical</a:t>
            </a:r>
            <a:r>
              <a:rPr lang="en-US" sz="2380" b="0" i="0" u="none" strike="noStrike" cap="none">
                <a:solidFill>
                  <a:srgbClr val="FFFFFF"/>
                </a:solidFill>
                <a:latin typeface="Calibri"/>
                <a:ea typeface="Calibri"/>
                <a:cs typeface="Calibri"/>
                <a:sym typeface="Calibri"/>
              </a:rPr>
              <a:t>: Neuroimaging studies showed that teens with anxiety disorders have atypical activity in certain areas of the brain when compared with their peers.</a:t>
            </a:r>
            <a:endParaRPr/>
          </a:p>
          <a:p>
            <a:pPr marL="0" marR="0" lvl="0" indent="0" algn="l" rtl="0">
              <a:lnSpc>
                <a:spcPct val="80000"/>
              </a:lnSpc>
              <a:spcBef>
                <a:spcPts val="1000"/>
              </a:spcBef>
              <a:spcAft>
                <a:spcPts val="0"/>
              </a:spcAft>
              <a:buClr>
                <a:schemeClr val="dk1"/>
              </a:buClr>
              <a:buSzPts val="2380"/>
              <a:buFont typeface="Arial"/>
              <a:buNone/>
            </a:pPr>
            <a:endParaRPr sz="2380" b="0" i="0" u="none" strike="noStrike" cap="none">
              <a:solidFill>
                <a:srgbClr val="FFFFFF"/>
              </a:solidFill>
              <a:latin typeface="Calibri"/>
              <a:ea typeface="Calibri"/>
              <a:cs typeface="Calibri"/>
              <a:sym typeface="Calibri"/>
            </a:endParaRPr>
          </a:p>
          <a:p>
            <a:pPr marL="228600" marR="0" lvl="0" indent="-228600" algn="l" rtl="0">
              <a:lnSpc>
                <a:spcPct val="80000"/>
              </a:lnSpc>
              <a:spcBef>
                <a:spcPts val="1000"/>
              </a:spcBef>
              <a:spcAft>
                <a:spcPts val="0"/>
              </a:spcAft>
              <a:buClr>
                <a:srgbClr val="FFFFFF"/>
              </a:buClr>
              <a:buSzPts val="2380"/>
              <a:buFont typeface="Arial"/>
              <a:buChar char="•"/>
            </a:pPr>
            <a:r>
              <a:rPr lang="en-US" sz="2380" b="0" i="1" u="none" strike="noStrike" cap="none">
                <a:solidFill>
                  <a:srgbClr val="FFFFFF"/>
                </a:solidFill>
                <a:latin typeface="Calibri"/>
                <a:ea typeface="Calibri"/>
                <a:cs typeface="Calibri"/>
                <a:sym typeface="Calibri"/>
              </a:rPr>
              <a:t>Environmental</a:t>
            </a:r>
            <a:r>
              <a:rPr lang="en-US" sz="2380" b="0" i="0" u="none" strike="noStrike" cap="none">
                <a:solidFill>
                  <a:srgbClr val="FFFFFF"/>
                </a:solidFill>
                <a:latin typeface="Calibri"/>
                <a:ea typeface="Calibri"/>
                <a:cs typeface="Calibri"/>
                <a:sym typeface="Calibri"/>
              </a:rPr>
              <a:t>: Extremely stressful events, such as the death of a loved one, sudden move to a new area, or the divorce of parents, can bring about anxiety disorders. Additionally, when children grow up in a home where others are fearful, it can lead them to believe the world is a dangerous place. Other children who grow up in a dangerous home may also become fearful.</a:t>
            </a:r>
            <a:endParaRPr/>
          </a:p>
          <a:p>
            <a:pPr marL="0" marR="0" lvl="0" indent="0" algn="l" rtl="0">
              <a:lnSpc>
                <a:spcPct val="80000"/>
              </a:lnSpc>
              <a:spcBef>
                <a:spcPts val="1000"/>
              </a:spcBef>
              <a:spcAft>
                <a:spcPts val="0"/>
              </a:spcAft>
              <a:buClr>
                <a:schemeClr val="dk1"/>
              </a:buClr>
              <a:buSzPts val="2380"/>
              <a:buFont typeface="Arial"/>
              <a:buNone/>
            </a:pPr>
            <a:endParaRPr sz="2380" b="0" i="0" u="none" strike="noStrike" cap="none">
              <a:solidFill>
                <a:srgbClr val="FFFFFF"/>
              </a:solidFill>
              <a:latin typeface="Calibri"/>
              <a:ea typeface="Calibri"/>
              <a:cs typeface="Calibri"/>
              <a:sym typeface="Calibri"/>
            </a:endParaRPr>
          </a:p>
        </p:txBody>
      </p:sp>
      <p:sp>
        <p:nvSpPr>
          <p:cNvPr id="162" name="Google Shape;162;p18"/>
          <p:cNvSpPr txBox="1"/>
          <p:nvPr/>
        </p:nvSpPr>
        <p:spPr>
          <a:xfrm>
            <a:off x="518009" y="6383810"/>
            <a:ext cx="70516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FFFFFF"/>
                </a:solidFill>
                <a:latin typeface="Calibri"/>
                <a:ea typeface="Calibri"/>
                <a:cs typeface="Calibri"/>
                <a:sym typeface="Calibri"/>
              </a:rPr>
              <a:t>https://www.villagebh.com/disorders/anxiety/symptoms-signs-effects/</a:t>
            </a:r>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9"/>
          <p:cNvSpPr/>
          <p:nvPr/>
        </p:nvSpPr>
        <p:spPr>
          <a:xfrm>
            <a:off x="0" y="6470"/>
            <a:ext cx="12192000" cy="5090551"/>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00"/>
              </a:solidFill>
              <a:latin typeface="Calibri"/>
              <a:ea typeface="Calibri"/>
              <a:cs typeface="Calibri"/>
              <a:sym typeface="Calibri"/>
            </a:endParaRPr>
          </a:p>
        </p:txBody>
      </p:sp>
      <p:sp>
        <p:nvSpPr>
          <p:cNvPr id="168" name="Google Shape;168;p19"/>
          <p:cNvSpPr/>
          <p:nvPr/>
        </p:nvSpPr>
        <p:spPr>
          <a:xfrm flipH="1">
            <a:off x="5831774" y="1888405"/>
            <a:ext cx="384328" cy="3091636"/>
          </a:xfrm>
          <a:prstGeom prst="roundRect">
            <a:avLst>
              <a:gd name="adj" fmla="val 16667"/>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69" name="Google Shape;169;p19"/>
          <p:cNvPicPr preferRelativeResize="0"/>
          <p:nvPr/>
        </p:nvPicPr>
        <p:blipFill rotWithShape="1">
          <a:blip r:embed="rId3">
            <a:alphaModFix/>
          </a:blip>
          <a:srcRect/>
          <a:stretch/>
        </p:blipFill>
        <p:spPr>
          <a:xfrm>
            <a:off x="10089592" y="6003967"/>
            <a:ext cx="1932020" cy="647227"/>
          </a:xfrm>
          <a:prstGeom prst="rect">
            <a:avLst/>
          </a:prstGeom>
          <a:noFill/>
          <a:ln>
            <a:noFill/>
          </a:ln>
        </p:spPr>
      </p:pic>
      <p:sp>
        <p:nvSpPr>
          <p:cNvPr id="170" name="Google Shape;170;p19"/>
          <p:cNvSpPr txBox="1"/>
          <p:nvPr/>
        </p:nvSpPr>
        <p:spPr>
          <a:xfrm>
            <a:off x="650028" y="344578"/>
            <a:ext cx="1109277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000090"/>
                </a:solidFill>
                <a:latin typeface="Calibri"/>
                <a:ea typeface="Calibri"/>
                <a:cs typeface="Calibri"/>
                <a:sym typeface="Calibri"/>
              </a:rPr>
              <a:t>Risk Factors:</a:t>
            </a:r>
            <a:endParaRPr sz="7200">
              <a:solidFill>
                <a:srgbClr val="000090"/>
              </a:solidFill>
              <a:latin typeface="Calibri"/>
              <a:ea typeface="Calibri"/>
              <a:cs typeface="Calibri"/>
              <a:sym typeface="Calibri"/>
            </a:endParaRPr>
          </a:p>
        </p:txBody>
      </p:sp>
      <p:sp>
        <p:nvSpPr>
          <p:cNvPr id="171" name="Google Shape;171;p19"/>
          <p:cNvSpPr txBox="1"/>
          <p:nvPr/>
        </p:nvSpPr>
        <p:spPr>
          <a:xfrm>
            <a:off x="351543" y="2076439"/>
            <a:ext cx="5414025" cy="2862322"/>
          </a:xfrm>
          <a:prstGeom prst="rect">
            <a:avLst/>
          </a:prstGeom>
          <a:noFill/>
          <a:ln>
            <a:noFill/>
          </a:ln>
        </p:spPr>
        <p:txBody>
          <a:bodyPr spcFirstLastPara="1" wrap="square" lIns="91425" tIns="45700" rIns="91425" bIns="45700" anchor="t" anchorCtr="0">
            <a:noAutofit/>
          </a:bodyPr>
          <a:lstStyle/>
          <a:p>
            <a:pPr marL="171450" marR="0" lvl="0" indent="-120650" algn="l" rtl="0">
              <a:spcBef>
                <a:spcPts val="0"/>
              </a:spcBef>
              <a:spcAft>
                <a:spcPts val="0"/>
              </a:spcAft>
              <a:buClr>
                <a:schemeClr val="dk1"/>
              </a:buClr>
              <a:buSzPts val="800"/>
              <a:buFont typeface="Arial"/>
              <a:buNone/>
            </a:pPr>
            <a:endParaRPr sz="800">
              <a:solidFill>
                <a:srgbClr val="0038A8"/>
              </a:solidFill>
              <a:latin typeface="Calibri"/>
              <a:ea typeface="Calibri"/>
              <a:cs typeface="Calibri"/>
              <a:sym typeface="Calibri"/>
            </a:endParaRPr>
          </a:p>
          <a:p>
            <a:pPr marL="342900" marR="0" lvl="0" indent="-342900" algn="l" rtl="0">
              <a:spcBef>
                <a:spcPts val="0"/>
              </a:spcBef>
              <a:spcAft>
                <a:spcPts val="0"/>
              </a:spcAft>
              <a:buClr>
                <a:srgbClr val="0038A8"/>
              </a:buClr>
              <a:buSzPts val="2000"/>
              <a:buFont typeface="Arial"/>
              <a:buChar char="•"/>
            </a:pPr>
            <a:r>
              <a:rPr lang="en-US" sz="2000">
                <a:solidFill>
                  <a:srgbClr val="0038A8"/>
                </a:solidFill>
                <a:latin typeface="Calibri"/>
                <a:ea typeface="Calibri"/>
                <a:cs typeface="Calibri"/>
                <a:sym typeface="Calibri"/>
              </a:rPr>
              <a:t>Being female</a:t>
            </a:r>
            <a:endParaRPr/>
          </a:p>
          <a:p>
            <a:pPr marL="0" marR="0" lvl="0" indent="0" algn="l" rtl="0">
              <a:spcBef>
                <a:spcPts val="0"/>
              </a:spcBef>
              <a:spcAft>
                <a:spcPts val="0"/>
              </a:spcAft>
              <a:buNone/>
            </a:pPr>
            <a:endParaRPr sz="800">
              <a:solidFill>
                <a:srgbClr val="0038A8"/>
              </a:solidFill>
              <a:latin typeface="Calibri"/>
              <a:ea typeface="Calibri"/>
              <a:cs typeface="Calibri"/>
              <a:sym typeface="Calibri"/>
            </a:endParaRPr>
          </a:p>
          <a:p>
            <a:pPr marL="342900" marR="0" lvl="0" indent="-342900" algn="l" rtl="0">
              <a:spcBef>
                <a:spcPts val="0"/>
              </a:spcBef>
              <a:spcAft>
                <a:spcPts val="0"/>
              </a:spcAft>
              <a:buClr>
                <a:srgbClr val="0038A8"/>
              </a:buClr>
              <a:buSzPts val="2000"/>
              <a:buFont typeface="Arial"/>
              <a:buChar char="•"/>
            </a:pPr>
            <a:r>
              <a:rPr lang="en-US" sz="2000">
                <a:solidFill>
                  <a:srgbClr val="0038A8"/>
                </a:solidFill>
                <a:latin typeface="Calibri"/>
                <a:ea typeface="Calibri"/>
                <a:cs typeface="Calibri"/>
                <a:sym typeface="Calibri"/>
              </a:rPr>
              <a:t>Traumatic events during childhood years</a:t>
            </a:r>
            <a:endParaRPr/>
          </a:p>
          <a:p>
            <a:pPr marL="0" marR="0" lvl="0" indent="0" algn="l" rtl="0">
              <a:spcBef>
                <a:spcPts val="0"/>
              </a:spcBef>
              <a:spcAft>
                <a:spcPts val="0"/>
              </a:spcAft>
              <a:buNone/>
            </a:pPr>
            <a:endParaRPr sz="800">
              <a:solidFill>
                <a:srgbClr val="0038A8"/>
              </a:solidFill>
              <a:latin typeface="Calibri"/>
              <a:ea typeface="Calibri"/>
              <a:cs typeface="Calibri"/>
              <a:sym typeface="Calibri"/>
            </a:endParaRPr>
          </a:p>
          <a:p>
            <a:pPr marL="342900" marR="0" lvl="0" indent="-342900" algn="l" rtl="0">
              <a:spcBef>
                <a:spcPts val="0"/>
              </a:spcBef>
              <a:spcAft>
                <a:spcPts val="0"/>
              </a:spcAft>
              <a:buClr>
                <a:srgbClr val="0038A8"/>
              </a:buClr>
              <a:buSzPts val="2000"/>
              <a:buFont typeface="Arial"/>
              <a:buChar char="•"/>
            </a:pPr>
            <a:r>
              <a:rPr lang="en-US" sz="2000">
                <a:solidFill>
                  <a:srgbClr val="0038A8"/>
                </a:solidFill>
                <a:latin typeface="Calibri"/>
                <a:ea typeface="Calibri"/>
                <a:cs typeface="Calibri"/>
                <a:sym typeface="Calibri"/>
              </a:rPr>
              <a:t>Stress due to chronic illness of a teen or his or her parent</a:t>
            </a:r>
            <a:endParaRPr/>
          </a:p>
          <a:p>
            <a:pPr marL="0" marR="0" lvl="0" indent="0" algn="l" rtl="0">
              <a:spcBef>
                <a:spcPts val="0"/>
              </a:spcBef>
              <a:spcAft>
                <a:spcPts val="0"/>
              </a:spcAft>
              <a:buNone/>
            </a:pPr>
            <a:endParaRPr sz="800">
              <a:solidFill>
                <a:srgbClr val="0038A8"/>
              </a:solidFill>
              <a:latin typeface="Calibri"/>
              <a:ea typeface="Calibri"/>
              <a:cs typeface="Calibri"/>
              <a:sym typeface="Calibri"/>
            </a:endParaRPr>
          </a:p>
          <a:p>
            <a:pPr marL="342900" marR="0" lvl="0" indent="-342900" algn="l" rtl="0">
              <a:spcBef>
                <a:spcPts val="0"/>
              </a:spcBef>
              <a:spcAft>
                <a:spcPts val="0"/>
              </a:spcAft>
              <a:buClr>
                <a:srgbClr val="0038A8"/>
              </a:buClr>
              <a:buSzPts val="2000"/>
              <a:buFont typeface="Arial"/>
              <a:buChar char="•"/>
            </a:pPr>
            <a:r>
              <a:rPr lang="en-US" sz="2000">
                <a:solidFill>
                  <a:srgbClr val="0038A8"/>
                </a:solidFill>
                <a:latin typeface="Calibri"/>
                <a:ea typeface="Calibri"/>
                <a:cs typeface="Calibri"/>
                <a:sym typeface="Calibri"/>
              </a:rPr>
              <a:t>Personalities that are prone to worrying</a:t>
            </a:r>
            <a:endParaRPr/>
          </a:p>
          <a:p>
            <a:pPr marL="0" marR="0" lvl="0" indent="0" algn="l" rtl="0">
              <a:spcBef>
                <a:spcPts val="0"/>
              </a:spcBef>
              <a:spcAft>
                <a:spcPts val="0"/>
              </a:spcAft>
              <a:buNone/>
            </a:pPr>
            <a:endParaRPr sz="800">
              <a:solidFill>
                <a:srgbClr val="0038A8"/>
              </a:solidFill>
              <a:latin typeface="Calibri"/>
              <a:ea typeface="Calibri"/>
              <a:cs typeface="Calibri"/>
              <a:sym typeface="Calibri"/>
            </a:endParaRPr>
          </a:p>
          <a:p>
            <a:pPr marL="342900" marR="0" lvl="0" indent="-342900" algn="l" rtl="0">
              <a:spcBef>
                <a:spcPts val="0"/>
              </a:spcBef>
              <a:spcAft>
                <a:spcPts val="0"/>
              </a:spcAft>
              <a:buClr>
                <a:srgbClr val="0038A8"/>
              </a:buClr>
              <a:buSzPts val="2000"/>
              <a:buFont typeface="Arial"/>
              <a:buChar char="•"/>
            </a:pPr>
            <a:r>
              <a:rPr lang="en-US" sz="2000">
                <a:solidFill>
                  <a:srgbClr val="0038A8"/>
                </a:solidFill>
                <a:latin typeface="Calibri"/>
                <a:ea typeface="Calibri"/>
                <a:cs typeface="Calibri"/>
                <a:sym typeface="Calibri"/>
              </a:rPr>
              <a:t>Usage of drugs or alcohol</a:t>
            </a:r>
            <a:endParaRPr/>
          </a:p>
          <a:p>
            <a:pPr marL="342900" marR="0" lvl="0" indent="-215900" algn="l" rtl="0">
              <a:spcBef>
                <a:spcPts val="0"/>
              </a:spcBef>
              <a:spcAft>
                <a:spcPts val="0"/>
              </a:spcAft>
              <a:buClr>
                <a:schemeClr val="dk1"/>
              </a:buClr>
              <a:buSzPts val="2000"/>
              <a:buFont typeface="Arial"/>
              <a:buNone/>
            </a:pPr>
            <a:endParaRPr sz="2000">
              <a:solidFill>
                <a:srgbClr val="0038A8"/>
              </a:solidFill>
              <a:latin typeface="Calibri"/>
              <a:ea typeface="Calibri"/>
              <a:cs typeface="Calibri"/>
              <a:sym typeface="Calibri"/>
            </a:endParaRPr>
          </a:p>
        </p:txBody>
      </p:sp>
      <p:pic>
        <p:nvPicPr>
          <p:cNvPr id="172" name="Google Shape;172;p19" descr="Screen Shot 2018-08-21 at 8.24.21 AM.png"/>
          <p:cNvPicPr preferRelativeResize="0"/>
          <p:nvPr/>
        </p:nvPicPr>
        <p:blipFill rotWithShape="1">
          <a:blip r:embed="rId4">
            <a:alphaModFix/>
          </a:blip>
          <a:srcRect/>
          <a:stretch/>
        </p:blipFill>
        <p:spPr>
          <a:xfrm>
            <a:off x="7224203" y="2009376"/>
            <a:ext cx="4331494" cy="2913772"/>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0"/>
          <p:cNvSpPr/>
          <p:nvPr/>
        </p:nvSpPr>
        <p:spPr>
          <a:xfrm>
            <a:off x="0" y="6470"/>
            <a:ext cx="12192000" cy="1898646"/>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78" name="Google Shape;178;p20"/>
          <p:cNvSpPr txBox="1"/>
          <p:nvPr/>
        </p:nvSpPr>
        <p:spPr>
          <a:xfrm>
            <a:off x="835977" y="317519"/>
            <a:ext cx="10433635"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000090"/>
                </a:solidFill>
                <a:latin typeface="Calibri"/>
                <a:ea typeface="Calibri"/>
                <a:cs typeface="Calibri"/>
                <a:sym typeface="Calibri"/>
              </a:rPr>
              <a:t>Anxiety Disorders Include: </a:t>
            </a:r>
            <a:endParaRPr/>
          </a:p>
        </p:txBody>
      </p:sp>
      <p:sp>
        <p:nvSpPr>
          <p:cNvPr id="179" name="Google Shape;179;p20"/>
          <p:cNvSpPr/>
          <p:nvPr/>
        </p:nvSpPr>
        <p:spPr>
          <a:xfrm>
            <a:off x="0" y="1673151"/>
            <a:ext cx="12192000" cy="599620"/>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D966"/>
              </a:solidFill>
              <a:latin typeface="Calibri"/>
              <a:ea typeface="Calibri"/>
              <a:cs typeface="Calibri"/>
              <a:sym typeface="Calibri"/>
            </a:endParaRPr>
          </a:p>
        </p:txBody>
      </p:sp>
      <p:sp>
        <p:nvSpPr>
          <p:cNvPr id="180" name="Google Shape;180;p20"/>
          <p:cNvSpPr/>
          <p:nvPr/>
        </p:nvSpPr>
        <p:spPr>
          <a:xfrm>
            <a:off x="0" y="1574878"/>
            <a:ext cx="12192000" cy="62853"/>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D966"/>
              </a:solidFill>
              <a:latin typeface="Calibri"/>
              <a:ea typeface="Calibri"/>
              <a:cs typeface="Calibri"/>
              <a:sym typeface="Calibri"/>
            </a:endParaRPr>
          </a:p>
        </p:txBody>
      </p:sp>
      <p:sp>
        <p:nvSpPr>
          <p:cNvPr id="181" name="Google Shape;181;p20"/>
          <p:cNvSpPr/>
          <p:nvPr/>
        </p:nvSpPr>
        <p:spPr>
          <a:xfrm>
            <a:off x="0" y="1476605"/>
            <a:ext cx="12192000" cy="62853"/>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00"/>
              </a:solidFill>
              <a:latin typeface="Calibri"/>
              <a:ea typeface="Calibri"/>
              <a:cs typeface="Calibri"/>
              <a:sym typeface="Calibri"/>
            </a:endParaRPr>
          </a:p>
        </p:txBody>
      </p:sp>
      <p:pic>
        <p:nvPicPr>
          <p:cNvPr id="182" name="Google Shape;182;p20"/>
          <p:cNvPicPr preferRelativeResize="0"/>
          <p:nvPr/>
        </p:nvPicPr>
        <p:blipFill rotWithShape="1">
          <a:blip r:embed="rId3">
            <a:alphaModFix/>
          </a:blip>
          <a:srcRect/>
          <a:stretch/>
        </p:blipFill>
        <p:spPr>
          <a:xfrm>
            <a:off x="10089592" y="6003967"/>
            <a:ext cx="1932020" cy="647227"/>
          </a:xfrm>
          <a:prstGeom prst="rect">
            <a:avLst/>
          </a:prstGeom>
          <a:noFill/>
          <a:ln>
            <a:noFill/>
          </a:ln>
        </p:spPr>
      </p:pic>
      <p:sp>
        <p:nvSpPr>
          <p:cNvPr id="183" name="Google Shape;183;p20"/>
          <p:cNvSpPr txBox="1"/>
          <p:nvPr/>
        </p:nvSpPr>
        <p:spPr>
          <a:xfrm>
            <a:off x="838200" y="6068291"/>
            <a:ext cx="578427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https://www.ncbi.nlm.nih.gov/books/NBK262332/</a:t>
            </a:r>
            <a:endParaRPr/>
          </a:p>
        </p:txBody>
      </p:sp>
      <p:sp>
        <p:nvSpPr>
          <p:cNvPr id="184" name="Google Shape;184;p20"/>
          <p:cNvSpPr txBox="1">
            <a:spLocks noGrp="1"/>
          </p:cNvSpPr>
          <p:nvPr>
            <p:ph type="body" idx="1"/>
          </p:nvPr>
        </p:nvSpPr>
        <p:spPr>
          <a:xfrm>
            <a:off x="1676400" y="2404326"/>
            <a:ext cx="10515600" cy="3328266"/>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lt1"/>
              </a:buClr>
              <a:buSzPts val="3600"/>
              <a:buFont typeface="Arial"/>
              <a:buChar char="•"/>
            </a:pPr>
            <a:r>
              <a:rPr lang="en-US" sz="3600" b="0" i="0" u="none" strike="noStrike" cap="none">
                <a:solidFill>
                  <a:schemeClr val="lt1"/>
                </a:solidFill>
                <a:latin typeface="Calibri"/>
                <a:ea typeface="Calibri"/>
                <a:cs typeface="Calibri"/>
                <a:sym typeface="Calibri"/>
              </a:rPr>
              <a:t>Post Traumatic Stress Disorder</a:t>
            </a:r>
            <a:endParaRPr/>
          </a:p>
          <a:p>
            <a:pPr marL="228600" marR="0" lvl="0" indent="-228600" algn="l" rtl="0">
              <a:lnSpc>
                <a:spcPct val="90000"/>
              </a:lnSpc>
              <a:spcBef>
                <a:spcPts val="1000"/>
              </a:spcBef>
              <a:spcAft>
                <a:spcPts val="0"/>
              </a:spcAft>
              <a:buClr>
                <a:schemeClr val="lt1"/>
              </a:buClr>
              <a:buSzPts val="3600"/>
              <a:buFont typeface="Arial"/>
              <a:buChar char="•"/>
            </a:pPr>
            <a:r>
              <a:rPr lang="en-US" sz="3600" b="0" i="0" u="none" strike="noStrike" cap="none">
                <a:solidFill>
                  <a:schemeClr val="lt1"/>
                </a:solidFill>
                <a:latin typeface="Calibri"/>
                <a:ea typeface="Calibri"/>
                <a:cs typeface="Calibri"/>
                <a:sym typeface="Calibri"/>
              </a:rPr>
              <a:t>General Anxiety Disorder</a:t>
            </a:r>
            <a:endParaRPr/>
          </a:p>
          <a:p>
            <a:pPr marL="228600" marR="0" lvl="0" indent="-228600" algn="l" rtl="0">
              <a:lnSpc>
                <a:spcPct val="90000"/>
              </a:lnSpc>
              <a:spcBef>
                <a:spcPts val="1000"/>
              </a:spcBef>
              <a:spcAft>
                <a:spcPts val="0"/>
              </a:spcAft>
              <a:buClr>
                <a:schemeClr val="lt1"/>
              </a:buClr>
              <a:buSzPts val="3600"/>
              <a:buFont typeface="Arial"/>
              <a:buChar char="•"/>
            </a:pPr>
            <a:r>
              <a:rPr lang="en-US" sz="3600" b="0" i="0" u="none" strike="noStrike" cap="none">
                <a:solidFill>
                  <a:schemeClr val="lt1"/>
                </a:solidFill>
                <a:latin typeface="Calibri"/>
                <a:ea typeface="Calibri"/>
                <a:cs typeface="Calibri"/>
                <a:sym typeface="Calibri"/>
              </a:rPr>
              <a:t>Social Anxiety Disorder</a:t>
            </a:r>
            <a:endParaRPr/>
          </a:p>
          <a:p>
            <a:pPr marL="228600" marR="0" lvl="0" indent="-228600" algn="l" rtl="0">
              <a:lnSpc>
                <a:spcPct val="90000"/>
              </a:lnSpc>
              <a:spcBef>
                <a:spcPts val="1000"/>
              </a:spcBef>
              <a:spcAft>
                <a:spcPts val="0"/>
              </a:spcAft>
              <a:buClr>
                <a:schemeClr val="lt1"/>
              </a:buClr>
              <a:buSzPts val="3600"/>
              <a:buFont typeface="Arial"/>
              <a:buChar char="•"/>
            </a:pPr>
            <a:r>
              <a:rPr lang="en-US" sz="3600" b="0" i="0" u="none" strike="noStrike" cap="none">
                <a:solidFill>
                  <a:schemeClr val="lt1"/>
                </a:solidFill>
                <a:latin typeface="Calibri"/>
                <a:ea typeface="Calibri"/>
                <a:cs typeface="Calibri"/>
                <a:sym typeface="Calibri"/>
              </a:rPr>
              <a:t>Panic Disorder</a:t>
            </a:r>
            <a:endParaRPr/>
          </a:p>
          <a:p>
            <a:pPr marL="228600" marR="0" lvl="0" indent="-228600" algn="l" rtl="0">
              <a:lnSpc>
                <a:spcPct val="90000"/>
              </a:lnSpc>
              <a:spcBef>
                <a:spcPts val="1000"/>
              </a:spcBef>
              <a:spcAft>
                <a:spcPts val="0"/>
              </a:spcAft>
              <a:buClr>
                <a:schemeClr val="lt1"/>
              </a:buClr>
              <a:buSzPts val="3600"/>
              <a:buFont typeface="Arial"/>
              <a:buChar char="•"/>
            </a:pPr>
            <a:r>
              <a:rPr lang="en-US" sz="3600" b="0" i="0" u="none" strike="noStrike" cap="none">
                <a:solidFill>
                  <a:schemeClr val="lt1"/>
                </a:solidFill>
                <a:latin typeface="Calibri"/>
                <a:ea typeface="Calibri"/>
                <a:cs typeface="Calibri"/>
                <a:sym typeface="Calibri"/>
              </a:rPr>
              <a:t>Obsessive Compulsive Disorder</a:t>
            </a:r>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lt1"/>
              </a:solidFill>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1"/>
          <p:cNvSpPr/>
          <p:nvPr/>
        </p:nvSpPr>
        <p:spPr>
          <a:xfrm>
            <a:off x="0" y="6470"/>
            <a:ext cx="12192000" cy="1898646"/>
          </a:xfrm>
          <a:prstGeom prst="rect">
            <a:avLst/>
          </a:prstGeom>
          <a:solidFill>
            <a:schemeClr val="lt1"/>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90" name="Google Shape;190;p21"/>
          <p:cNvSpPr txBox="1"/>
          <p:nvPr/>
        </p:nvSpPr>
        <p:spPr>
          <a:xfrm>
            <a:off x="0" y="467922"/>
            <a:ext cx="12411042"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a:solidFill>
                  <a:srgbClr val="000090"/>
                </a:solidFill>
                <a:latin typeface="Calibri"/>
                <a:ea typeface="Calibri"/>
                <a:cs typeface="Calibri"/>
                <a:sym typeface="Calibri"/>
              </a:rPr>
              <a:t>Post Traumatic Stress Disorder (PTSD): </a:t>
            </a:r>
            <a:endParaRPr/>
          </a:p>
        </p:txBody>
      </p:sp>
      <p:sp>
        <p:nvSpPr>
          <p:cNvPr id="191" name="Google Shape;191;p21"/>
          <p:cNvSpPr/>
          <p:nvPr/>
        </p:nvSpPr>
        <p:spPr>
          <a:xfrm>
            <a:off x="0" y="1673151"/>
            <a:ext cx="12192000" cy="599620"/>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D966"/>
              </a:solidFill>
              <a:latin typeface="Calibri"/>
              <a:ea typeface="Calibri"/>
              <a:cs typeface="Calibri"/>
              <a:sym typeface="Calibri"/>
            </a:endParaRPr>
          </a:p>
        </p:txBody>
      </p:sp>
      <p:sp>
        <p:nvSpPr>
          <p:cNvPr id="192" name="Google Shape;192;p21"/>
          <p:cNvSpPr/>
          <p:nvPr/>
        </p:nvSpPr>
        <p:spPr>
          <a:xfrm>
            <a:off x="0" y="1574878"/>
            <a:ext cx="12192000" cy="62853"/>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D966"/>
              </a:solidFill>
              <a:latin typeface="Calibri"/>
              <a:ea typeface="Calibri"/>
              <a:cs typeface="Calibri"/>
              <a:sym typeface="Calibri"/>
            </a:endParaRPr>
          </a:p>
        </p:txBody>
      </p:sp>
      <p:sp>
        <p:nvSpPr>
          <p:cNvPr id="193" name="Google Shape;193;p21"/>
          <p:cNvSpPr/>
          <p:nvPr/>
        </p:nvSpPr>
        <p:spPr>
          <a:xfrm>
            <a:off x="0" y="1476605"/>
            <a:ext cx="12192000" cy="62853"/>
          </a:xfrm>
          <a:prstGeom prst="rect">
            <a:avLst/>
          </a:prstGeom>
          <a:solidFill>
            <a:srgbClr val="6BD15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00"/>
              </a:solidFill>
              <a:latin typeface="Calibri"/>
              <a:ea typeface="Calibri"/>
              <a:cs typeface="Calibri"/>
              <a:sym typeface="Calibri"/>
            </a:endParaRPr>
          </a:p>
        </p:txBody>
      </p:sp>
      <p:pic>
        <p:nvPicPr>
          <p:cNvPr id="194" name="Google Shape;194;p21"/>
          <p:cNvPicPr preferRelativeResize="0"/>
          <p:nvPr/>
        </p:nvPicPr>
        <p:blipFill rotWithShape="1">
          <a:blip r:embed="rId3">
            <a:alphaModFix/>
          </a:blip>
          <a:srcRect/>
          <a:stretch/>
        </p:blipFill>
        <p:spPr>
          <a:xfrm>
            <a:off x="10089592" y="6003967"/>
            <a:ext cx="1932020" cy="647227"/>
          </a:xfrm>
          <a:prstGeom prst="rect">
            <a:avLst/>
          </a:prstGeom>
          <a:noFill/>
          <a:ln>
            <a:noFill/>
          </a:ln>
        </p:spPr>
      </p:pic>
      <p:sp>
        <p:nvSpPr>
          <p:cNvPr id="195" name="Google Shape;195;p21"/>
          <p:cNvSpPr txBox="1">
            <a:spLocks noGrp="1"/>
          </p:cNvSpPr>
          <p:nvPr>
            <p:ph type="body" idx="1"/>
          </p:nvPr>
        </p:nvSpPr>
        <p:spPr>
          <a:xfrm>
            <a:off x="988590" y="2389681"/>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lt1"/>
              </a:buClr>
              <a:buSzPts val="2800"/>
              <a:buFont typeface="Arial"/>
              <a:buChar char="•"/>
            </a:pPr>
            <a:r>
              <a:rPr lang="en-US" sz="2800" b="0" i="0" u="none" strike="noStrike" cap="none" dirty="0">
                <a:solidFill>
                  <a:schemeClr val="lt1"/>
                </a:solidFill>
                <a:latin typeface="Calibri"/>
                <a:ea typeface="Calibri"/>
                <a:cs typeface="Calibri"/>
                <a:sym typeface="Calibri"/>
              </a:rPr>
              <a:t>Children under 6 may get upset if their parents are not close by, have trouble sleeping or act out trauma during </a:t>
            </a:r>
            <a:r>
              <a:rPr lang="en-US" sz="2800" b="0" i="0" u="none" strike="noStrike" cap="none" dirty="0" smtClean="0">
                <a:solidFill>
                  <a:schemeClr val="lt1"/>
                </a:solidFill>
                <a:latin typeface="Calibri"/>
                <a:ea typeface="Calibri"/>
                <a:cs typeface="Calibri"/>
                <a:sym typeface="Calibri"/>
              </a:rPr>
              <a:t>play</a:t>
            </a:r>
            <a:endParaRPr dirty="0"/>
          </a:p>
          <a:p>
            <a:pPr marL="228600" marR="0" lvl="0" indent="-228600" algn="l" rtl="0">
              <a:lnSpc>
                <a:spcPct val="90000"/>
              </a:lnSpc>
              <a:spcBef>
                <a:spcPts val="1000"/>
              </a:spcBef>
              <a:spcAft>
                <a:spcPts val="0"/>
              </a:spcAft>
              <a:buClr>
                <a:schemeClr val="lt1"/>
              </a:buClr>
              <a:buSzPts val="2800"/>
              <a:buFont typeface="Arial"/>
              <a:buChar char="•"/>
            </a:pPr>
            <a:r>
              <a:rPr lang="en-US" sz="2800" b="0" i="0" u="none" strike="noStrike" cap="none" dirty="0" smtClean="0">
                <a:solidFill>
                  <a:schemeClr val="lt1"/>
                </a:solidFill>
                <a:latin typeface="Calibri"/>
                <a:ea typeface="Calibri"/>
                <a:cs typeface="Calibri"/>
                <a:sym typeface="Calibri"/>
              </a:rPr>
              <a:t>Children </a:t>
            </a:r>
            <a:r>
              <a:rPr lang="en-US" sz="2800" b="0" i="0" u="none" strike="noStrike" cap="none" dirty="0">
                <a:solidFill>
                  <a:schemeClr val="lt1"/>
                </a:solidFill>
                <a:latin typeface="Calibri"/>
                <a:ea typeface="Calibri"/>
                <a:cs typeface="Calibri"/>
                <a:sym typeface="Calibri"/>
              </a:rPr>
              <a:t>ages 7-11 may also act out trauma through play, drawings, or stories.  Some have nightmares or become more irritable or aggressive.  They may also want to avoid school, or have trouble with school work, or friends.</a:t>
            </a:r>
            <a:endParaRPr dirty="0"/>
          </a:p>
          <a:p>
            <a:pPr marL="228600" marR="0" lvl="0" indent="-228600" algn="l" rtl="0">
              <a:lnSpc>
                <a:spcPct val="90000"/>
              </a:lnSpc>
              <a:spcBef>
                <a:spcPts val="1000"/>
              </a:spcBef>
              <a:spcAft>
                <a:spcPts val="0"/>
              </a:spcAft>
              <a:buClr>
                <a:schemeClr val="lt1"/>
              </a:buClr>
              <a:buSzPts val="2800"/>
              <a:buFont typeface="Arial"/>
              <a:buChar char="•"/>
            </a:pPr>
            <a:r>
              <a:rPr lang="en-US" sz="2800" b="0" i="0" u="none" strike="noStrike" cap="none" dirty="0">
                <a:solidFill>
                  <a:schemeClr val="lt1"/>
                </a:solidFill>
                <a:latin typeface="Calibri"/>
                <a:ea typeface="Calibri"/>
                <a:cs typeface="Calibri"/>
                <a:sym typeface="Calibri"/>
              </a:rPr>
              <a:t>Children ages 12-18 have symptoms more similar to adults: depression, anxiety, depression, withdrawal, reckless behavior like drug abuse or running away. </a:t>
            </a:r>
            <a:r>
              <a:rPr lang="en-US" sz="2800" b="0" i="0" u="sng" strike="noStrike" cap="none" dirty="0">
                <a:solidFill>
                  <a:schemeClr val="hlink"/>
                </a:solidFill>
                <a:latin typeface="Calibri"/>
                <a:ea typeface="Calibri"/>
                <a:cs typeface="Calibri"/>
                <a:sym typeface="Calibri"/>
                <a:hlinkClick r:id="rId4"/>
              </a:rPr>
              <a:t>(Learn More)</a:t>
            </a:r>
            <a:endParaRPr sz="2800" b="0" i="0" u="none" strike="noStrike" cap="none" dirty="0">
              <a:solidFill>
                <a:schemeClr val="lt1"/>
              </a:solidFill>
              <a:latin typeface="Calibri"/>
              <a:ea typeface="Calibri"/>
              <a:cs typeface="Calibri"/>
              <a:sym typeface="Calibri"/>
            </a:endParaRPr>
          </a:p>
        </p:txBody>
      </p:sp>
      <p:sp>
        <p:nvSpPr>
          <p:cNvPr id="196" name="Google Shape;196;p21"/>
          <p:cNvSpPr txBox="1"/>
          <p:nvPr/>
        </p:nvSpPr>
        <p:spPr>
          <a:xfrm>
            <a:off x="476561" y="6326933"/>
            <a:ext cx="3209597"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PTSD: National Center for PTSD </a:t>
            </a:r>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TotalTime>
  <Words>2165</Words>
  <Application>Microsoft Macintosh PowerPoint</Application>
  <PresentationFormat>Custom</PresentationFormat>
  <Paragraphs>247</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 The anxiety and worry are associated with one (for children) of the following: </vt:lpstr>
      <vt:lpstr>More about GAD </vt:lpstr>
      <vt:lpstr>Social Anxiety Disorder (SAD)</vt:lpstr>
      <vt:lpstr>Panic Disorder</vt:lpstr>
      <vt:lpstr>Chronic Compulsive Disorder</vt:lpstr>
      <vt:lpstr>Obsessions</vt:lpstr>
      <vt:lpstr>Compulsions</vt:lpstr>
      <vt:lpstr>What does it feel like?</vt:lpstr>
      <vt:lpstr>Is there anything we can do to help?</vt:lpstr>
      <vt:lpstr>Is there anything we can do to help?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Chandra Boyd</cp:lastModifiedBy>
  <cp:revision>5</cp:revision>
  <dcterms:modified xsi:type="dcterms:W3CDTF">2018-08-22T20:37:08Z</dcterms:modified>
</cp:coreProperties>
</file>